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56" r:id="rId2"/>
    <p:sldId id="257" r:id="rId3"/>
    <p:sldId id="258" r:id="rId4"/>
    <p:sldId id="287" r:id="rId5"/>
    <p:sldId id="288" r:id="rId6"/>
    <p:sldId id="259" r:id="rId7"/>
    <p:sldId id="285" r:id="rId8"/>
    <p:sldId id="286" r:id="rId9"/>
    <p:sldId id="266" r:id="rId10"/>
    <p:sldId id="267" r:id="rId11"/>
    <p:sldId id="270" r:id="rId12"/>
    <p:sldId id="271" r:id="rId13"/>
    <p:sldId id="272" r:id="rId14"/>
    <p:sldId id="273" r:id="rId15"/>
    <p:sldId id="274" r:id="rId16"/>
    <p:sldId id="275" r:id="rId17"/>
    <p:sldId id="276" r:id="rId18"/>
    <p:sldId id="280" r:id="rId19"/>
    <p:sldId id="281" r:id="rId20"/>
    <p:sldId id="277" r:id="rId21"/>
    <p:sldId id="278" r:id="rId22"/>
    <p:sldId id="279" r:id="rId23"/>
    <p:sldId id="261" r:id="rId24"/>
    <p:sldId id="262" r:id="rId25"/>
    <p:sldId id="282" r:id="rId26"/>
    <p:sldId id="283" r:id="rId27"/>
    <p:sldId id="284" r:id="rId28"/>
    <p:sldId id="263"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213" d="100"/>
          <a:sy n="213" d="100"/>
        </p:scale>
        <p:origin x="-128" y="-104"/>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96F72F-F660-3744-8CBD-18CC987FF694}" type="datetimeFigureOut">
              <a:rPr lang="en-US" smtClean="0"/>
              <a:t>11/13/17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CFEE3B-310D-ED48-BC6F-8C51D30BBDB5}" type="slidenum">
              <a:rPr lang="en-US" smtClean="0"/>
              <a:t>‹#›</a:t>
            </a:fld>
            <a:endParaRPr lang="en-US"/>
          </a:p>
        </p:txBody>
      </p:sp>
    </p:spTree>
    <p:extLst>
      <p:ext uri="{BB962C8B-B14F-4D97-AF65-F5344CB8AC3E}">
        <p14:creationId xmlns:p14="http://schemas.microsoft.com/office/powerpoint/2010/main" val="16911276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May 2011</a:t>
            </a:r>
            <a:endParaRPr lang="en-US" dirty="0"/>
          </a:p>
        </p:txBody>
      </p:sp>
      <p:sp>
        <p:nvSpPr>
          <p:cNvPr id="4" name="Slide Number Placeholder 3"/>
          <p:cNvSpPr>
            <a:spLocks noGrp="1"/>
          </p:cNvSpPr>
          <p:nvPr>
            <p:ph type="sldNum" sz="quarter" idx="10"/>
          </p:nvPr>
        </p:nvSpPr>
        <p:spPr/>
        <p:txBody>
          <a:bodyPr/>
          <a:lstStyle/>
          <a:p>
            <a:fld id="{E87B8908-CA26-374C-83A4-87EF8300AB0D}" type="slidenum">
              <a:rPr lang="en-US" smtClean="0"/>
              <a:t>2</a:t>
            </a:fld>
            <a:endParaRPr lang="en-US"/>
          </a:p>
        </p:txBody>
      </p:sp>
    </p:spTree>
    <p:extLst>
      <p:ext uri="{BB962C8B-B14F-4D97-AF65-F5344CB8AC3E}">
        <p14:creationId xmlns:p14="http://schemas.microsoft.com/office/powerpoint/2010/main" val="250906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a:t>
            </a:r>
            <a:r>
              <a:rPr lang="en-US" baseline="0" dirty="0" smtClean="0"/>
              <a:t> </a:t>
            </a:r>
            <a:r>
              <a:rPr lang="en-US" dirty="0" smtClean="0"/>
              <a:t>are some statistics about</a:t>
            </a:r>
            <a:r>
              <a:rPr lang="en-US" baseline="0" dirty="0" smtClean="0"/>
              <a:t> our deployment and </a:t>
            </a:r>
            <a:r>
              <a:rPr lang="en-US" dirty="0" smtClean="0"/>
              <a:t>our dataset.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13</a:t>
            </a:fld>
            <a:endParaRPr lang="en-US"/>
          </a:p>
        </p:txBody>
      </p:sp>
    </p:spTree>
    <p:extLst>
      <p:ext uri="{BB962C8B-B14F-4D97-AF65-F5344CB8AC3E}">
        <p14:creationId xmlns:p14="http://schemas.microsoft.com/office/powerpoint/2010/main" val="4274881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study the effects of geography on search inconsistencies.</a:t>
            </a:r>
            <a:r>
              <a:rPr lang="en-US" baseline="0" dirty="0" smtClean="0"/>
              <a:t> In particular, we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15</a:t>
            </a:fld>
            <a:endParaRPr lang="en-US"/>
          </a:p>
        </p:txBody>
      </p:sp>
    </p:spTree>
    <p:extLst>
      <p:ext uri="{BB962C8B-B14F-4D97-AF65-F5344CB8AC3E}">
        <p14:creationId xmlns:p14="http://schemas.microsoft.com/office/powerpoint/2010/main" val="3178861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a:r>
          </a:p>
          <a:p>
            <a:endParaRPr lang="en-US" dirty="0" smtClean="0"/>
          </a:p>
          <a:p>
            <a:r>
              <a:rPr lang="en-US" dirty="0" smtClean="0"/>
              <a:t>Also, we find # of inconsistent result</a:t>
            </a:r>
            <a:r>
              <a:rPr lang="en-US" baseline="0" dirty="0" smtClean="0"/>
              <a:t> sets is significantly reduced when users send their search terms to a specific data center rather than google.com. This basically means the data center inconsistencies are large within Google data centers. So, these inconsistencies cause our search inconsistencies. </a:t>
            </a:r>
            <a:endParaRPr lang="en-US" dirty="0" smtClean="0"/>
          </a:p>
          <a:p>
            <a:endParaRPr lang="en-US" dirty="0" smtClean="0"/>
          </a:p>
          <a:p>
            <a:r>
              <a:rPr lang="en-US" dirty="0" smtClean="0"/>
              <a:t>In addition to that, we also find </a:t>
            </a:r>
            <a:r>
              <a:rPr lang="en-US" baseline="0" dirty="0" smtClean="0"/>
              <a:t>geographic location alone still causes search inconsistencies, because there are still approximately 98% queries having more than one set of inconsistent results. And we believe this is because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16</a:t>
            </a:fld>
            <a:endParaRPr lang="en-US"/>
          </a:p>
        </p:txBody>
      </p:sp>
    </p:spTree>
    <p:extLst>
      <p:ext uri="{BB962C8B-B14F-4D97-AF65-F5344CB8AC3E}">
        <p14:creationId xmlns:p14="http://schemas.microsoft.com/office/powerpoint/2010/main" val="171651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 also quantify … in particular,</a:t>
            </a:r>
            <a:r>
              <a:rPr lang="en-US" baseline="0" dirty="0" smtClean="0"/>
              <a:t> we compare a user’s organic result with the result tailored by user profile</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17</a:t>
            </a:fld>
            <a:endParaRPr lang="en-US"/>
          </a:p>
        </p:txBody>
      </p:sp>
    </p:spTree>
    <p:extLst>
      <p:ext uri="{BB962C8B-B14F-4D97-AF65-F5344CB8AC3E}">
        <p14:creationId xmlns:p14="http://schemas.microsoft.com/office/powerpoint/2010/main" val="2921359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is the first comparison …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20</a:t>
            </a:fld>
            <a:endParaRPr lang="en-US"/>
          </a:p>
        </p:txBody>
      </p:sp>
    </p:spTree>
    <p:extLst>
      <p:ext uri="{BB962C8B-B14F-4D97-AF65-F5344CB8AC3E}">
        <p14:creationId xmlns:p14="http://schemas.microsoft.com/office/powerpoint/2010/main" val="1576782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a:p>
            <a:r>
              <a:rPr lang="en-US" baseline="0" dirty="0" smtClean="0"/>
              <a:t>This attack targets intelligent systems like personalized search, video recommendation, and intelligent ad networks. </a:t>
            </a:r>
          </a:p>
          <a:p>
            <a:endParaRPr lang="en-US" baseline="0" dirty="0" smtClean="0"/>
          </a:p>
          <a:p>
            <a:r>
              <a:rPr lang="en-US" baseline="0" dirty="0" smtClean="0"/>
              <a:t>It attacks the input of these systems.</a:t>
            </a:r>
          </a:p>
        </p:txBody>
      </p:sp>
      <p:sp>
        <p:nvSpPr>
          <p:cNvPr id="4" name="Slide Number Placeholder 3"/>
          <p:cNvSpPr>
            <a:spLocks noGrp="1"/>
          </p:cNvSpPr>
          <p:nvPr>
            <p:ph type="sldNum" sz="quarter" idx="10"/>
          </p:nvPr>
        </p:nvSpPr>
        <p:spPr/>
        <p:txBody>
          <a:bodyPr/>
          <a:lstStyle/>
          <a:p>
            <a:fld id="{9F5F8037-ABCE-442D-AEBC-70B2D8AA84CB}" type="slidenum">
              <a:rPr lang="en-US" smtClean="0"/>
              <a:t>25</a:t>
            </a:fld>
            <a:endParaRPr lang="en-US"/>
          </a:p>
        </p:txBody>
      </p:sp>
    </p:spTree>
    <p:extLst>
      <p:ext uri="{BB962C8B-B14F-4D97-AF65-F5344CB8AC3E}">
        <p14:creationId xmlns:p14="http://schemas.microsoft.com/office/powerpoint/2010/main" val="1773541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Before I talk about this attack, let’s quickly look at how these intelligent systems work. </a:t>
            </a:r>
          </a:p>
          <a:p>
            <a:endParaRPr lang="en-US" baseline="0" dirty="0" smtClean="0"/>
          </a:p>
          <a:p>
            <a:r>
              <a:rPr lang="en-US" baseline="0" dirty="0" smtClean="0"/>
              <a:t>First, these intelligent systems take a user’s browsing behaviors as input, and create a preference profile…..</a:t>
            </a:r>
          </a:p>
          <a:p>
            <a:endParaRPr lang="en-US" baseline="0" smtClean="0"/>
          </a:p>
          <a:p>
            <a:r>
              <a:rPr lang="en-US" baseline="0" dirty="0" smtClean="0"/>
              <a:t>As I just said this attack targets the input of intelligent system. And, here the input is the browsing behavior.</a:t>
            </a:r>
          </a:p>
          <a:p>
            <a:endParaRPr lang="en-US" baseline="0" dirty="0" smtClean="0"/>
          </a:p>
          <a:p>
            <a:r>
              <a:rPr lang="en-US" baseline="0" dirty="0" smtClean="0"/>
              <a:t>So, the attack picture becomes more clear. … first, the attacker use some fake browsing behaviors to pollute the preference profile. Because intelligent system uses the preference profile to make decision, the intelligent system will pick the false content and return it to the user.</a:t>
            </a:r>
          </a:p>
          <a:p>
            <a:endParaRPr lang="en-US" dirty="0"/>
          </a:p>
        </p:txBody>
      </p:sp>
      <p:sp>
        <p:nvSpPr>
          <p:cNvPr id="4" name="Slide Number Placeholder 3"/>
          <p:cNvSpPr>
            <a:spLocks noGrp="1"/>
          </p:cNvSpPr>
          <p:nvPr>
            <p:ph type="sldNum" sz="quarter" idx="10"/>
          </p:nvPr>
        </p:nvSpPr>
        <p:spPr/>
        <p:txBody>
          <a:bodyPr/>
          <a:lstStyle/>
          <a:p>
            <a:fld id="{9F5F8037-ABCE-442D-AEBC-70B2D8AA84CB}" type="slidenum">
              <a:rPr lang="en-US" smtClean="0"/>
              <a:t>26</a:t>
            </a:fld>
            <a:endParaRPr lang="en-US"/>
          </a:p>
        </p:txBody>
      </p:sp>
    </p:spTree>
    <p:extLst>
      <p:ext uri="{BB962C8B-B14F-4D97-AF65-F5344CB8AC3E}">
        <p14:creationId xmlns:p14="http://schemas.microsoft.com/office/powerpoint/2010/main" val="661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pollution</a:t>
            </a:r>
            <a:r>
              <a:rPr lang="en-US" baseline="0" dirty="0" smtClean="0"/>
              <a:t> attack can be used for many purposes.</a:t>
            </a:r>
          </a:p>
          <a:p>
            <a:endParaRPr lang="en-US" baseline="0" dirty="0" smtClean="0"/>
          </a:p>
          <a:p>
            <a:r>
              <a:rPr lang="en-US" baseline="0" dirty="0" smtClean="0"/>
              <a:t>First, it can be used for business promotion. </a:t>
            </a:r>
          </a:p>
          <a:p>
            <a:endParaRPr lang="en-US" baseline="0" dirty="0" smtClean="0"/>
          </a:p>
          <a:p>
            <a:r>
              <a:rPr lang="en-US" baseline="0" dirty="0" smtClean="0"/>
              <a:t>Assume I am selling “laptops” on my website and I would like to increase the visibility of my website. So I want it rank on the top on Google because higher rank can bring me a large number of visitors.</a:t>
            </a:r>
            <a:endParaRPr lang="en-US" dirty="0"/>
          </a:p>
        </p:txBody>
      </p:sp>
      <p:sp>
        <p:nvSpPr>
          <p:cNvPr id="4" name="Slide Number Placeholder 3"/>
          <p:cNvSpPr>
            <a:spLocks noGrp="1"/>
          </p:cNvSpPr>
          <p:nvPr>
            <p:ph type="sldNum" sz="quarter" idx="10"/>
          </p:nvPr>
        </p:nvSpPr>
        <p:spPr/>
        <p:txBody>
          <a:bodyPr/>
          <a:lstStyle/>
          <a:p>
            <a:fld id="{9F5F8037-ABCE-442D-AEBC-70B2D8AA84CB}" type="slidenum">
              <a:rPr lang="en-US" smtClean="0"/>
              <a:t>27</a:t>
            </a:fld>
            <a:endParaRPr lang="en-US"/>
          </a:p>
        </p:txBody>
      </p:sp>
    </p:spTree>
    <p:extLst>
      <p:ext uri="{BB962C8B-B14F-4D97-AF65-F5344CB8AC3E}">
        <p14:creationId xmlns:p14="http://schemas.microsoft.com/office/powerpoint/2010/main" val="63972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 the past</a:t>
            </a:r>
            <a:r>
              <a:rPr lang="en-US" sz="1200" b="0" i="0" kern="1200" baseline="0" dirty="0" smtClean="0">
                <a:solidFill>
                  <a:schemeClr val="tx1"/>
                </a:solidFill>
                <a:effectLst/>
                <a:latin typeface="+mn-lt"/>
                <a:ea typeface="+mn-ea"/>
                <a:cs typeface="+mn-cs"/>
              </a:rPr>
              <a:t> few years, the personalized search technique is largely deployed on different search engines.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incorporates a user’s individual information, tailors</a:t>
            </a:r>
            <a:r>
              <a:rPr lang="en-US" sz="1200" b="0" i="0" kern="1200" baseline="0" dirty="0" smtClean="0">
                <a:solidFill>
                  <a:schemeClr val="tx1"/>
                </a:solidFill>
                <a:effectLst/>
                <a:latin typeface="+mn-lt"/>
                <a:ea typeface="+mn-ea"/>
                <a:cs typeface="+mn-cs"/>
              </a:rPr>
              <a:t> user’s search experience, and presents inconsistent search results to different users. However,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4</a:t>
            </a:fld>
            <a:endParaRPr lang="en-US" dirty="0"/>
          </a:p>
        </p:txBody>
      </p:sp>
    </p:spTree>
    <p:extLst>
      <p:ext uri="{BB962C8B-B14F-4D97-AF65-F5344CB8AC3E}">
        <p14:creationId xmlns:p14="http://schemas.microsoft.com/office/powerpoint/2010/main" val="4123501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Here is another example.</a:t>
            </a:r>
            <a:r>
              <a:rPr lang="en-US" baseline="0" dirty="0" smtClean="0"/>
              <a:t> I did the similar study from the same regions at the same time. </a:t>
            </a:r>
          </a:p>
          <a:p>
            <a:endParaRPr lang="en-US" baseline="0" dirty="0" smtClean="0"/>
          </a:p>
          <a:p>
            <a:r>
              <a:rPr lang="en-US" baseline="0" dirty="0" smtClean="0"/>
              <a:t>In particular, </a:t>
            </a:r>
            <a:r>
              <a:rPr lang="en-US" dirty="0" smtClean="0"/>
              <a:t>I searched a California</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ballot</a:t>
            </a:r>
            <a:r>
              <a:rPr lang="en-US" sz="1200" b="0" i="0" kern="1200" dirty="0" smtClean="0">
                <a:solidFill>
                  <a:schemeClr val="tx1"/>
                </a:solidFill>
                <a:effectLst/>
                <a:latin typeface="+mn-lt"/>
                <a:ea typeface="+mn-ea"/>
                <a:cs typeface="+mn-cs"/>
              </a:rPr>
              <a:t> proposition before the voting actually took place</a:t>
            </a:r>
            <a:r>
              <a:rPr lang="en-US" sz="1200" b="0" i="0" kern="1200" baseline="0" dirty="0" smtClean="0">
                <a:solidFill>
                  <a:schemeClr val="tx1"/>
                </a:solidFill>
                <a:effectLst/>
                <a:latin typeface="+mn-lt"/>
                <a:ea typeface="+mn-ea"/>
                <a:cs typeface="+mn-cs"/>
              </a:rPr>
              <a:t> in Oct. of 2012</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tone of the search</a:t>
            </a:r>
            <a:r>
              <a:rPr lang="en-US" sz="1200" b="0" i="0" kern="1200" baseline="0" dirty="0" smtClean="0">
                <a:solidFill>
                  <a:schemeClr val="tx1"/>
                </a:solidFill>
                <a:effectLst/>
                <a:latin typeface="+mn-lt"/>
                <a:ea typeface="+mn-ea"/>
                <a:cs typeface="+mn-cs"/>
              </a:rPr>
              <a:t> results from CA was overwhelmingly positive toward the proposition that CA should close an unfair </a:t>
            </a:r>
            <a:r>
              <a:rPr lang="en-US" sz="1200" b="0" i="0" kern="1200" dirty="0" smtClean="0">
                <a:solidFill>
                  <a:schemeClr val="tx1"/>
                </a:solidFill>
                <a:effectLst/>
                <a:latin typeface="+mn-lt"/>
                <a:ea typeface="+mn-ea"/>
                <a:cs typeface="+mn-cs"/>
              </a:rPr>
              <a:t>corporate tax loophole.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But, the</a:t>
            </a:r>
            <a:r>
              <a:rPr lang="en-US" sz="1200" b="0" i="0" kern="1200" baseline="0" dirty="0" smtClean="0">
                <a:solidFill>
                  <a:schemeClr val="tx1"/>
                </a:solidFill>
                <a:effectLst/>
                <a:latin typeface="+mn-lt"/>
                <a:ea typeface="+mn-ea"/>
                <a:cs typeface="+mn-cs"/>
              </a:rPr>
              <a:t> tone of the result set from GA was kind of mixed. It not only contained the results positive toward the proposition, but also the results negative toward it.</a:t>
            </a:r>
          </a:p>
          <a:p>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E5AA7F-097A-42A3-B685-71373B6F4D57}" type="slidenum">
              <a:rPr lang="en-US" smtClean="0"/>
              <a:t>5</a:t>
            </a:fld>
            <a:endParaRPr lang="en-US" dirty="0"/>
          </a:p>
        </p:txBody>
      </p:sp>
    </p:spTree>
    <p:extLst>
      <p:ext uri="{BB962C8B-B14F-4D97-AF65-F5344CB8AC3E}">
        <p14:creationId xmlns:p14="http://schemas.microsoft.com/office/powerpoint/2010/main" val="173487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bobble users</a:t>
            </a:r>
            <a:r>
              <a:rPr lang="en-US" baseline="0" dirty="0" smtClean="0"/>
              <a:t> who install our browser plugin; bobble server that collects data from user and search engine; search agents that run on hundreds of </a:t>
            </a:r>
            <a:r>
              <a:rPr lang="en-US" baseline="0" dirty="0" err="1" smtClean="0"/>
              <a:t>PlanetLab</a:t>
            </a:r>
            <a:r>
              <a:rPr lang="en-US" baseline="0" dirty="0" smtClean="0"/>
              <a:t> nodes</a:t>
            </a:r>
            <a:endParaRPr lang="en-US" dirty="0" smtClean="0"/>
          </a:p>
          <a:p>
            <a:endParaRPr lang="en-US" dirty="0" smtClean="0"/>
          </a:p>
          <a:p>
            <a:r>
              <a:rPr lang="en-US" dirty="0" smtClean="0"/>
              <a:t>Our Bobble works in the following way.</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7</a:t>
            </a:fld>
            <a:endParaRPr lang="en-US"/>
          </a:p>
        </p:txBody>
      </p:sp>
    </p:spTree>
    <p:extLst>
      <p:ext uri="{BB962C8B-B14F-4D97-AF65-F5344CB8AC3E}">
        <p14:creationId xmlns:p14="http://schemas.microsoft.com/office/powerpoint/2010/main" val="363037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a:t>
            </a:r>
            <a:r>
              <a:rPr lang="en-US" baseline="0" dirty="0" smtClean="0"/>
              <a:t> is the user interface of bobble. </a:t>
            </a:r>
          </a:p>
          <a:p>
            <a:endParaRPr lang="en-US" baseline="0" dirty="0" smtClean="0"/>
          </a:p>
          <a:p>
            <a:r>
              <a:rPr lang="en-US" baseline="0" dirty="0" smtClean="0"/>
              <a:t>First, it ranks and shows all the search results from </a:t>
            </a:r>
            <a:r>
              <a:rPr lang="en-US" baseline="0" dirty="0" err="1" smtClean="0"/>
              <a:t>PlanetLab</a:t>
            </a:r>
            <a:r>
              <a:rPr lang="en-US" baseline="0" dirty="0" smtClean="0"/>
              <a:t> nodes.</a:t>
            </a:r>
          </a:p>
          <a:p>
            <a:endParaRPr lang="en-US" baseline="0" dirty="0" smtClean="0"/>
          </a:p>
          <a:p>
            <a:r>
              <a:rPr lang="en-US" baseline="0" dirty="0" smtClean="0"/>
              <a:t>Second, it highlights the results that don’t appear in a user’s results.</a:t>
            </a:r>
          </a:p>
          <a:p>
            <a:endParaRPr lang="en-US" baseline="0" dirty="0" smtClean="0"/>
          </a:p>
          <a:p>
            <a:r>
              <a:rPr lang="en-US" baseline="0" dirty="0" smtClean="0"/>
              <a:t>Third, it shows where the results come from</a:t>
            </a:r>
          </a:p>
          <a:p>
            <a:endParaRPr lang="en-US" baseline="0" dirty="0" smtClean="0"/>
          </a:p>
          <a:p>
            <a:r>
              <a:rPr lang="en-US" baseline="0" dirty="0" smtClean="0"/>
              <a:t>Last, it also uses a similarity measure to project the different search result sets into a 2-dimensional space.</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8</a:t>
            </a:fld>
            <a:endParaRPr lang="en-US"/>
          </a:p>
        </p:txBody>
      </p:sp>
    </p:spTree>
    <p:extLst>
      <p:ext uri="{BB962C8B-B14F-4D97-AF65-F5344CB8AC3E}">
        <p14:creationId xmlns:p14="http://schemas.microsoft.com/office/powerpoint/2010/main" val="3733807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After seeing these impressive phenomenon, there are so many questions coming up in our mind. For example, we may ask</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smtClean="0">
                <a:solidFill>
                  <a:schemeClr val="tx1"/>
                </a:solidFill>
                <a:effectLst/>
                <a:latin typeface="+mn-lt"/>
                <a:ea typeface="+mn-ea"/>
                <a:cs typeface="+mn-cs"/>
              </a:rPr>
              <a:t>How serious this phenomenon is across a wide spectrum of search terms?</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smtClean="0">
                <a:solidFill>
                  <a:schemeClr val="tx1"/>
                </a:solidFill>
                <a:effectLst/>
                <a:latin typeface="+mn-lt"/>
                <a:ea typeface="+mn-ea"/>
                <a:cs typeface="+mn-cs"/>
              </a:rPr>
              <a:t>If proposition 39 has been passed? And </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smtClean="0">
                <a:solidFill>
                  <a:schemeClr val="tx1"/>
                </a:solidFill>
                <a:effectLst/>
                <a:latin typeface="+mn-lt"/>
                <a:ea typeface="+mn-ea"/>
                <a:cs typeface="+mn-cs"/>
              </a:rPr>
              <a:t>How Google react to these phenomenon?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Here, I can answer you a few … For example, I can tell you proposition 39 has been passed!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But, in this talk, I’m not </a:t>
            </a:r>
            <a:r>
              <a:rPr lang="en-US" sz="1200" b="0" i="0" kern="1200" baseline="0" dirty="0" err="1" smtClean="0">
                <a:solidFill>
                  <a:schemeClr val="tx1"/>
                </a:solidFill>
                <a:effectLst/>
                <a:latin typeface="+mn-lt"/>
                <a:ea typeface="+mn-ea"/>
                <a:cs typeface="+mn-cs"/>
              </a:rPr>
              <a:t>gonna</a:t>
            </a:r>
            <a:r>
              <a:rPr lang="en-US" sz="1200" b="0" i="0" kern="1200" baseline="0" dirty="0" smtClean="0">
                <a:solidFill>
                  <a:schemeClr val="tx1"/>
                </a:solidFill>
                <a:effectLst/>
                <a:latin typeface="+mn-lt"/>
                <a:ea typeface="+mn-ea"/>
                <a:cs typeface="+mn-cs"/>
              </a:rPr>
              <a:t> focus on these questions. Instead, I will devote all my energies on two prerequisite questions that are </a:t>
            </a:r>
            <a:r>
              <a:rPr lang="en-US" sz="1200" b="1" i="0" kern="1200" baseline="0" dirty="0" smtClean="0">
                <a:solidFill>
                  <a:schemeClr val="tx1"/>
                </a:solidFill>
                <a:effectLst/>
                <a:latin typeface="+mn-lt"/>
                <a:ea typeface="+mn-ea"/>
                <a:cs typeface="+mn-cs"/>
              </a:rPr>
              <a:t>relevant</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crucial </a:t>
            </a:r>
            <a:r>
              <a:rPr lang="en-US" sz="1200" b="0" i="0" kern="1200" baseline="0" dirty="0" smtClean="0">
                <a:solidFill>
                  <a:schemeClr val="tx1"/>
                </a:solidFill>
                <a:effectLst/>
                <a:latin typeface="+mn-lt"/>
                <a:ea typeface="+mn-ea"/>
                <a:cs typeface="+mn-cs"/>
              </a:rPr>
              <a:t>and </a:t>
            </a:r>
            <a:r>
              <a:rPr lang="en-US" sz="1200" b="1" i="0" kern="1200" baseline="0" dirty="0" smtClean="0">
                <a:solidFill>
                  <a:schemeClr val="tx1"/>
                </a:solidFill>
                <a:effectLst/>
                <a:latin typeface="+mn-lt"/>
                <a:ea typeface="+mn-ea"/>
                <a:cs typeface="+mn-cs"/>
              </a:rPr>
              <a:t>tempting</a:t>
            </a:r>
            <a:r>
              <a:rPr lang="en-US" sz="1200" b="0" i="0" kern="1200" baseline="0" dirty="0" smtClean="0">
                <a:solidFill>
                  <a:schemeClr val="tx1"/>
                </a:solidFill>
                <a:effectLst/>
                <a:latin typeface="+mn-lt"/>
                <a:ea typeface="+mn-ea"/>
                <a:cs typeface="+mn-cs"/>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9</a:t>
            </a:fld>
            <a:endParaRPr lang="en-US"/>
          </a:p>
        </p:txBody>
      </p:sp>
    </p:spTree>
    <p:extLst>
      <p:ext uri="{BB962C8B-B14F-4D97-AF65-F5344CB8AC3E}">
        <p14:creationId xmlns:p14="http://schemas.microsoft.com/office/powerpoint/2010/main" val="3055282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So, in his talk, I will first introduce</a:t>
            </a:r>
            <a:r>
              <a:rPr lang="en-US" baseline="0" dirty="0" smtClean="0"/>
              <a:t> a tool – a browser plugin, Bobble. </a:t>
            </a:r>
          </a:p>
          <a:p>
            <a:endParaRPr lang="en-US" baseline="0" dirty="0" smtClean="0"/>
          </a:p>
          <a:p>
            <a:r>
              <a:rPr lang="en-US" baseline="0" dirty="0" smtClean="0"/>
              <a:t>Second, I will talk about how we use Bobble to collect ... </a:t>
            </a:r>
          </a:p>
          <a:p>
            <a:endParaRPr lang="en-US" baseline="0" dirty="0" smtClean="0"/>
          </a:p>
          <a:p>
            <a:r>
              <a:rPr lang="en-US" baseline="0" dirty="0" smtClean="0"/>
              <a:t>Finally, I will use our collected data and study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10</a:t>
            </a:fld>
            <a:endParaRPr lang="en-US"/>
          </a:p>
        </p:txBody>
      </p:sp>
    </p:spTree>
    <p:extLst>
      <p:ext uri="{BB962C8B-B14F-4D97-AF65-F5344CB8AC3E}">
        <p14:creationId xmlns:p14="http://schemas.microsoft.com/office/powerpoint/2010/main" val="2653537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As I mentioned beforehand, one of our goals is to understand the nature of </a:t>
            </a:r>
            <a:r>
              <a:rPr lang="en-US" baseline="0" dirty="0" smtClean="0"/>
              <a:t>search inconsistencies. So, w</a:t>
            </a:r>
            <a:r>
              <a:rPr lang="en-US" dirty="0" smtClean="0"/>
              <a:t>e</a:t>
            </a:r>
            <a:r>
              <a:rPr lang="en-US" baseline="0" dirty="0" smtClean="0"/>
              <a:t> need to use bobble to collect data.</a:t>
            </a:r>
          </a:p>
          <a:p>
            <a:endParaRPr lang="en-US" baseline="0" dirty="0" smtClean="0"/>
          </a:p>
          <a:p>
            <a:r>
              <a:rPr lang="en-US" baseline="0" dirty="0" smtClean="0"/>
              <a:t>First, we collect two sets of data to study the effects of user profile. From the same location, we collect a user’s search results tailored by his user profile. Also, we collect the user’s organic search results independent on his profile.</a:t>
            </a:r>
          </a:p>
          <a:p>
            <a:endParaRPr lang="en-US" baseline="0" dirty="0" smtClean="0"/>
          </a:p>
          <a:p>
            <a:r>
              <a:rPr lang="en-US" baseline="0" dirty="0" smtClean="0"/>
              <a:t>Second, we get rid of the impacts of user profile, and use Bobble to collect organic search results from different regions.</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11</a:t>
            </a:fld>
            <a:endParaRPr lang="en-US"/>
          </a:p>
        </p:txBody>
      </p:sp>
    </p:spTree>
    <p:extLst>
      <p:ext uri="{BB962C8B-B14F-4D97-AF65-F5344CB8AC3E}">
        <p14:creationId xmlns:p14="http://schemas.microsoft.com/office/powerpoint/2010/main" val="1473730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Getting the results tailored by user</a:t>
            </a:r>
            <a:r>
              <a:rPr lang="en-US" baseline="0" dirty="0" smtClean="0"/>
              <a:t> profile is less challenging. Google profile users when they login their Google accounts or enable their Google cookies, so our browser plugin sends users’ results to our Bobble server when it sees the users logged in or enabled their </a:t>
            </a:r>
            <a:r>
              <a:rPr lang="en-US" baseline="0" dirty="0" err="1" smtClean="0"/>
              <a:t>coockies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12</a:t>
            </a:fld>
            <a:endParaRPr lang="en-US"/>
          </a:p>
        </p:txBody>
      </p:sp>
    </p:spTree>
    <p:extLst>
      <p:ext uri="{BB962C8B-B14F-4D97-AF65-F5344CB8AC3E}">
        <p14:creationId xmlns:p14="http://schemas.microsoft.com/office/powerpoint/2010/main" val="132527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76E98A-7617-944E-8DFB-8CB72C1C05CD}" type="slidenum">
              <a:rPr lang="en-US"/>
              <a:pPr>
                <a:defRPr/>
              </a:pPr>
              <a:t>‹#›</a:t>
            </a:fld>
            <a:endParaRPr lang="en-US"/>
          </a:p>
        </p:txBody>
      </p:sp>
    </p:spTree>
    <p:extLst>
      <p:ext uri="{BB962C8B-B14F-4D97-AF65-F5344CB8AC3E}">
        <p14:creationId xmlns:p14="http://schemas.microsoft.com/office/powerpoint/2010/main" val="1324387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0193720-7C34-EC4D-B2EC-8A5176876ECE}" type="slidenum">
              <a:rPr lang="en-US"/>
              <a:pPr>
                <a:defRPr/>
              </a:pPr>
              <a:t>‹#›</a:t>
            </a:fld>
            <a:endParaRPr lang="en-US"/>
          </a:p>
        </p:txBody>
      </p:sp>
    </p:spTree>
    <p:extLst>
      <p:ext uri="{BB962C8B-B14F-4D97-AF65-F5344CB8AC3E}">
        <p14:creationId xmlns:p14="http://schemas.microsoft.com/office/powerpoint/2010/main" val="128839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17885"/>
            <a:ext cx="2190750" cy="43767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217885"/>
            <a:ext cx="6419850" cy="4376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34F11E-9C30-FB49-AA82-45B2A56004DC}" type="slidenum">
              <a:rPr lang="en-US"/>
              <a:pPr>
                <a:defRPr/>
              </a:pPr>
              <a:t>‹#›</a:t>
            </a:fld>
            <a:endParaRPr lang="en-US"/>
          </a:p>
        </p:txBody>
      </p:sp>
    </p:spTree>
    <p:extLst>
      <p:ext uri="{BB962C8B-B14F-4D97-AF65-F5344CB8AC3E}">
        <p14:creationId xmlns:p14="http://schemas.microsoft.com/office/powerpoint/2010/main" val="3558918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235714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DC11394-FAD8-EE4B-8333-A4B9D281CAA4}" type="slidenum">
              <a:rPr lang="en-US"/>
              <a:pPr>
                <a:defRPr/>
              </a:pPr>
              <a:t>‹#›</a:t>
            </a:fld>
            <a:endParaRPr lang="en-US"/>
          </a:p>
        </p:txBody>
      </p:sp>
    </p:spTree>
    <p:extLst>
      <p:ext uri="{BB962C8B-B14F-4D97-AF65-F5344CB8AC3E}">
        <p14:creationId xmlns:p14="http://schemas.microsoft.com/office/powerpoint/2010/main" val="295081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C14B203-ED2B-C44F-9466-CA8C73E55BA9}" type="slidenum">
              <a:rPr lang="en-US"/>
              <a:pPr>
                <a:defRPr/>
              </a:pPr>
              <a:t>‹#›</a:t>
            </a:fld>
            <a:endParaRPr lang="en-US"/>
          </a:p>
        </p:txBody>
      </p:sp>
    </p:spTree>
    <p:extLst>
      <p:ext uri="{BB962C8B-B14F-4D97-AF65-F5344CB8AC3E}">
        <p14:creationId xmlns:p14="http://schemas.microsoft.com/office/powerpoint/2010/main" val="854701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018A6FA-913C-904B-9D29-0CCC6C538FCC}" type="slidenum">
              <a:rPr lang="en-US"/>
              <a:pPr>
                <a:defRPr/>
              </a:pPr>
              <a:t>‹#›</a:t>
            </a:fld>
            <a:endParaRPr lang="en-US"/>
          </a:p>
        </p:txBody>
      </p:sp>
    </p:spTree>
    <p:extLst>
      <p:ext uri="{BB962C8B-B14F-4D97-AF65-F5344CB8AC3E}">
        <p14:creationId xmlns:p14="http://schemas.microsoft.com/office/powerpoint/2010/main" val="3657410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1317672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36C02B4-4575-7243-9D87-AD52F727BE91}" type="slidenum">
              <a:rPr lang="en-US"/>
              <a:pPr>
                <a:defRPr/>
              </a:pPr>
              <a:t>‹#›</a:t>
            </a:fld>
            <a:endParaRPr lang="en-US"/>
          </a:p>
        </p:txBody>
      </p:sp>
    </p:spTree>
    <p:extLst>
      <p:ext uri="{BB962C8B-B14F-4D97-AF65-F5344CB8AC3E}">
        <p14:creationId xmlns:p14="http://schemas.microsoft.com/office/powerpoint/2010/main" val="3196687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F97139-9D75-A746-A991-127502DC7ECB}" type="slidenum">
              <a:rPr lang="en-US"/>
              <a:pPr>
                <a:defRPr/>
              </a:pPr>
              <a:t>‹#›</a:t>
            </a:fld>
            <a:endParaRPr lang="en-US"/>
          </a:p>
        </p:txBody>
      </p:sp>
    </p:spTree>
    <p:extLst>
      <p:ext uri="{BB962C8B-B14F-4D97-AF65-F5344CB8AC3E}">
        <p14:creationId xmlns:p14="http://schemas.microsoft.com/office/powerpoint/2010/main" val="234967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5CEA5DD-A5D5-4646-A80B-179105F9478F}" type="slidenum">
              <a:rPr lang="en-US"/>
              <a:pPr>
                <a:defRPr/>
              </a:pPr>
              <a:t>‹#›</a:t>
            </a:fld>
            <a:endParaRPr lang="en-US"/>
          </a:p>
        </p:txBody>
      </p:sp>
    </p:spTree>
    <p:extLst>
      <p:ext uri="{BB962C8B-B14F-4D97-AF65-F5344CB8AC3E}">
        <p14:creationId xmlns:p14="http://schemas.microsoft.com/office/powerpoint/2010/main" val="28814157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17885"/>
            <a:ext cx="87630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4"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5125"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5126" name="Rectangle 6"/>
          <p:cNvSpPr>
            <a:spLocks noGrp="1" noChangeArrowheads="1"/>
          </p:cNvSpPr>
          <p:nvPr>
            <p:ph type="sldNum" sz="quarter" idx="4"/>
          </p:nvPr>
        </p:nvSpPr>
        <p:spPr bwMode="auto">
          <a:xfrm>
            <a:off x="7010400" y="4857750"/>
            <a:ext cx="2133600" cy="1714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6BC8C012-C1F6-184D-9B14-78577182036A}" type="slidenum">
              <a:rPr lang="en-US"/>
              <a:pPr>
                <a:defRPr/>
              </a:pPr>
              <a:t>‹#›</a:t>
            </a:fld>
            <a:endParaRPr lang="en-US"/>
          </a:p>
        </p:txBody>
      </p:sp>
    </p:spTree>
    <p:extLst>
      <p:ext uri="{BB962C8B-B14F-4D97-AF65-F5344CB8AC3E}">
        <p14:creationId xmlns:p14="http://schemas.microsoft.com/office/powerpoint/2010/main" val="2715135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l" rtl="0" eaLnBrk="0" fontAlgn="base" hangingPunct="0">
        <a:spcBef>
          <a:spcPct val="0"/>
        </a:spcBef>
        <a:spcAft>
          <a:spcPct val="0"/>
        </a:spcAft>
        <a:defRPr sz="4000" b="1">
          <a:solidFill>
            <a:srgbClr val="FF0000"/>
          </a:solidFill>
          <a:latin typeface="+mj-lt"/>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bobble.gtisc.gatech.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gif"/><Relationship Id="rId10"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34.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gif"/><Relationship Id="rId7"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Filter Bubbles</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40146733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Roadmap</a:t>
            </a:r>
            <a:endParaRPr lang="en-US" dirty="0"/>
          </a:p>
        </p:txBody>
      </p:sp>
      <p:sp>
        <p:nvSpPr>
          <p:cNvPr id="3" name="Content Placeholder 2"/>
          <p:cNvSpPr>
            <a:spLocks noGrp="1"/>
          </p:cNvSpPr>
          <p:nvPr>
            <p:ph idx="1"/>
          </p:nvPr>
        </p:nvSpPr>
        <p:spPr>
          <a:xfrm>
            <a:off x="304800" y="1200151"/>
            <a:ext cx="8686800" cy="3394472"/>
          </a:xfrm>
        </p:spPr>
        <p:txBody>
          <a:bodyPr>
            <a:normAutofit fontScale="85000" lnSpcReduction="20000"/>
          </a:bodyPr>
          <a:lstStyle/>
          <a:p>
            <a:r>
              <a:rPr lang="en-US" dirty="0" smtClean="0"/>
              <a:t>Browser plugin, Bobble (</a:t>
            </a:r>
            <a:r>
              <a:rPr lang="en-US" dirty="0" smtClean="0">
                <a:hlinkClick r:id="rId3"/>
              </a:rPr>
              <a:t>http://bobble.gtisc.gatech.edu/</a:t>
            </a:r>
            <a:r>
              <a:rPr lang="en-US" dirty="0" smtClean="0"/>
              <a:t>)</a:t>
            </a:r>
          </a:p>
          <a:p>
            <a:pPr marL="457200" lvl="1" indent="0">
              <a:buNone/>
            </a:pPr>
            <a:r>
              <a:rPr lang="en-US" dirty="0" smtClean="0"/>
              <a:t>allows users to see how the search results that Google returns to them differs from the results that would be returned to other users distributed around the world</a:t>
            </a:r>
          </a:p>
          <a:p>
            <a:endParaRPr lang="en-US" dirty="0" smtClean="0"/>
          </a:p>
          <a:p>
            <a:r>
              <a:rPr lang="en-US" dirty="0" smtClean="0"/>
              <a:t>Collect the user’s search query and results</a:t>
            </a:r>
            <a:endParaRPr lang="en-US" dirty="0"/>
          </a:p>
          <a:p>
            <a:endParaRPr lang="en-US" dirty="0" smtClean="0"/>
          </a:p>
          <a:p>
            <a:r>
              <a:rPr lang="en-US" dirty="0" smtClean="0"/>
              <a:t>Study how users’ Google search results vary based on their geographic locations and past search histories (</a:t>
            </a:r>
            <a:r>
              <a:rPr lang="en-US" b="1" dirty="0" smtClean="0">
                <a:solidFill>
                  <a:srgbClr val="FF0000"/>
                </a:solidFill>
              </a:rPr>
              <a:t>user profile</a:t>
            </a:r>
            <a:r>
              <a:rPr lang="en-US" dirty="0" smtClean="0"/>
              <a:t>)</a:t>
            </a:r>
          </a:p>
        </p:txBody>
      </p:sp>
      <p:sp>
        <p:nvSpPr>
          <p:cNvPr id="6" name="Slide Number Placeholder 5"/>
          <p:cNvSpPr>
            <a:spLocks noGrp="1"/>
          </p:cNvSpPr>
          <p:nvPr>
            <p:ph type="sldNum" sz="quarter" idx="12"/>
          </p:nvPr>
        </p:nvSpPr>
        <p:spPr/>
        <p:txBody>
          <a:bodyPr/>
          <a:lstStyle/>
          <a:p>
            <a:fld id="{2ED6BB4D-ABBA-48E3-9A8A-2772AF4991B3}" type="slidenum">
              <a:rPr lang="en-US" smtClean="0"/>
              <a:t>10</a:t>
            </a:fld>
            <a:endParaRPr lang="en-US"/>
          </a:p>
        </p:txBody>
      </p:sp>
    </p:spTree>
    <p:extLst>
      <p:ext uri="{BB962C8B-B14F-4D97-AF65-F5344CB8AC3E}">
        <p14:creationId xmlns:p14="http://schemas.microsoft.com/office/powerpoint/2010/main" val="165926855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Data Collection</a:t>
            </a:r>
            <a:endParaRPr lang="en-US" dirty="0"/>
          </a:p>
        </p:txBody>
      </p:sp>
      <p:sp>
        <p:nvSpPr>
          <p:cNvPr id="3" name="Content Placeholder 2"/>
          <p:cNvSpPr>
            <a:spLocks noGrp="1"/>
          </p:cNvSpPr>
          <p:nvPr>
            <p:ph idx="1"/>
          </p:nvPr>
        </p:nvSpPr>
        <p:spPr/>
        <p:txBody>
          <a:bodyPr>
            <a:normAutofit/>
          </a:bodyPr>
          <a:lstStyle/>
          <a:p>
            <a:r>
              <a:rPr lang="en-US" dirty="0" smtClean="0"/>
              <a:t>Effects of </a:t>
            </a:r>
            <a:r>
              <a:rPr lang="en-US" b="1" dirty="0" smtClean="0">
                <a:solidFill>
                  <a:srgbClr val="FF0000"/>
                </a:solidFill>
              </a:rPr>
              <a:t>user profile</a:t>
            </a:r>
          </a:p>
          <a:p>
            <a:pPr lvl="1"/>
            <a:r>
              <a:rPr lang="en-US" dirty="0" smtClean="0"/>
              <a:t>search results of Google users</a:t>
            </a:r>
          </a:p>
          <a:p>
            <a:pPr lvl="2"/>
            <a:r>
              <a:rPr lang="en-US" dirty="0" smtClean="0"/>
              <a:t>customized based on user profiles</a:t>
            </a:r>
          </a:p>
          <a:p>
            <a:pPr lvl="2"/>
            <a:r>
              <a:rPr lang="en-US" dirty="0" smtClean="0"/>
              <a:t>not influenced by profiling (</a:t>
            </a:r>
            <a:r>
              <a:rPr lang="en-US" b="1" dirty="0" smtClean="0">
                <a:solidFill>
                  <a:srgbClr val="FF0000"/>
                </a:solidFill>
              </a:rPr>
              <a:t>organic result</a:t>
            </a:r>
            <a:r>
              <a:rPr lang="en-US" dirty="0" smtClean="0"/>
              <a:t>)</a:t>
            </a:r>
          </a:p>
          <a:p>
            <a:endParaRPr lang="en-US" dirty="0" smtClean="0"/>
          </a:p>
          <a:p>
            <a:r>
              <a:rPr lang="en-US" dirty="0" smtClean="0"/>
              <a:t>Effects of </a:t>
            </a:r>
            <a:r>
              <a:rPr lang="en-US" b="1" dirty="0" smtClean="0">
                <a:solidFill>
                  <a:srgbClr val="FF0000"/>
                </a:solidFill>
              </a:rPr>
              <a:t>geography</a:t>
            </a:r>
          </a:p>
          <a:p>
            <a:pPr lvl="1"/>
            <a:r>
              <a:rPr lang="en-US" dirty="0" smtClean="0"/>
              <a:t>Organic search results from different regions</a:t>
            </a:r>
            <a:endParaRPr lang="en-US" dirty="0"/>
          </a:p>
        </p:txBody>
      </p:sp>
      <p:sp>
        <p:nvSpPr>
          <p:cNvPr id="6" name="Slide Number Placeholder 5"/>
          <p:cNvSpPr>
            <a:spLocks noGrp="1"/>
          </p:cNvSpPr>
          <p:nvPr>
            <p:ph type="sldNum" sz="quarter" idx="12"/>
          </p:nvPr>
        </p:nvSpPr>
        <p:spPr/>
        <p:txBody>
          <a:bodyPr/>
          <a:lstStyle/>
          <a:p>
            <a:fld id="{2ED6BB4D-ABBA-48E3-9A8A-2772AF4991B3}" type="slidenum">
              <a:rPr lang="en-US" smtClean="0"/>
              <a:t>11</a:t>
            </a:fld>
            <a:endParaRPr lang="en-US"/>
          </a:p>
        </p:txBody>
      </p:sp>
    </p:spTree>
    <p:extLst>
      <p:ext uri="{BB962C8B-B14F-4D97-AF65-F5344CB8AC3E}">
        <p14:creationId xmlns:p14="http://schemas.microsoft.com/office/powerpoint/2010/main" val="4222565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Customized by User Profiles</a:t>
            </a:r>
            <a:endParaRPr lang="en-US" dirty="0"/>
          </a:p>
        </p:txBody>
      </p:sp>
      <p:sp>
        <p:nvSpPr>
          <p:cNvPr id="3" name="Content Placeholder 2"/>
          <p:cNvSpPr>
            <a:spLocks noGrp="1"/>
          </p:cNvSpPr>
          <p:nvPr>
            <p:ph idx="1"/>
          </p:nvPr>
        </p:nvSpPr>
        <p:spPr/>
        <p:txBody>
          <a:bodyPr/>
          <a:lstStyle/>
          <a:p>
            <a:r>
              <a:rPr lang="en-US" dirty="0" smtClean="0"/>
              <a:t>Google profiles users according to</a:t>
            </a:r>
          </a:p>
          <a:p>
            <a:pPr lvl="1"/>
            <a:r>
              <a:rPr lang="en-US" dirty="0" smtClean="0"/>
              <a:t>signed-in sessions</a:t>
            </a:r>
          </a:p>
          <a:p>
            <a:pPr lvl="1"/>
            <a:r>
              <a:rPr lang="en-US" dirty="0" smtClean="0"/>
              <a:t>signed-out sessions with cookie enabled</a:t>
            </a:r>
          </a:p>
          <a:p>
            <a:pPr marL="457200" lvl="1" indent="0">
              <a:buNone/>
            </a:pPr>
            <a:endParaRPr lang="en-US" dirty="0" smtClean="0"/>
          </a:p>
          <a:p>
            <a:r>
              <a:rPr lang="en-US" dirty="0" smtClean="0"/>
              <a:t>Collect search results when </a:t>
            </a:r>
          </a:p>
          <a:p>
            <a:pPr lvl="1"/>
            <a:r>
              <a:rPr lang="en-US" dirty="0" smtClean="0"/>
              <a:t>Google users sign in</a:t>
            </a:r>
          </a:p>
          <a:p>
            <a:pPr lvl="1"/>
            <a:r>
              <a:rPr lang="en-US" dirty="0" smtClean="0"/>
              <a:t>Google users sign out (with cookies enabled)</a:t>
            </a:r>
            <a:endParaRPr lang="en-US" dirty="0"/>
          </a:p>
        </p:txBody>
      </p:sp>
      <p:sp>
        <p:nvSpPr>
          <p:cNvPr id="6" name="Slide Number Placeholder 5"/>
          <p:cNvSpPr>
            <a:spLocks noGrp="1"/>
          </p:cNvSpPr>
          <p:nvPr>
            <p:ph type="sldNum" sz="quarter" idx="12"/>
          </p:nvPr>
        </p:nvSpPr>
        <p:spPr/>
        <p:txBody>
          <a:bodyPr/>
          <a:lstStyle/>
          <a:p>
            <a:fld id="{2ED6BB4D-ABBA-48E3-9A8A-2772AF4991B3}" type="slidenum">
              <a:rPr lang="en-US" smtClean="0"/>
              <a:t>12</a:t>
            </a:fld>
            <a:endParaRPr lang="en-US"/>
          </a:p>
        </p:txBody>
      </p:sp>
    </p:spTree>
    <p:extLst>
      <p:ext uri="{BB962C8B-B14F-4D97-AF65-F5344CB8AC3E}">
        <p14:creationId xmlns:p14="http://schemas.microsoft.com/office/powerpoint/2010/main" val="278775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a:t>
            </a:r>
            <a:endParaRPr lang="en-US" dirty="0"/>
          </a:p>
        </p:txBody>
      </p:sp>
      <p:sp>
        <p:nvSpPr>
          <p:cNvPr id="3" name="Content Placeholder 2"/>
          <p:cNvSpPr>
            <a:spLocks noGrp="1"/>
          </p:cNvSpPr>
          <p:nvPr>
            <p:ph idx="1"/>
          </p:nvPr>
        </p:nvSpPr>
        <p:spPr>
          <a:xfrm>
            <a:off x="457200" y="1200151"/>
            <a:ext cx="8458200" cy="3394472"/>
          </a:xfrm>
        </p:spPr>
        <p:txBody>
          <a:bodyPr>
            <a:normAutofit lnSpcReduction="10000"/>
          </a:bodyPr>
          <a:lstStyle/>
          <a:p>
            <a:r>
              <a:rPr lang="en-US" dirty="0"/>
              <a:t>From 2012/1/17 – 2012/10/25 (9 months</a:t>
            </a:r>
            <a:r>
              <a:rPr lang="en-US" dirty="0" smtClean="0"/>
              <a:t>)</a:t>
            </a:r>
          </a:p>
          <a:p>
            <a:endParaRPr lang="en-US" dirty="0"/>
          </a:p>
          <a:p>
            <a:r>
              <a:rPr lang="en-US" dirty="0"/>
              <a:t>174 </a:t>
            </a:r>
            <a:r>
              <a:rPr lang="en-US" dirty="0" smtClean="0"/>
              <a:t>distinct Google-user installation</a:t>
            </a:r>
          </a:p>
          <a:p>
            <a:endParaRPr lang="en-US" dirty="0"/>
          </a:p>
          <a:p>
            <a:r>
              <a:rPr lang="en-US" dirty="0" smtClean="0"/>
              <a:t>76,307 queries</a:t>
            </a:r>
          </a:p>
          <a:p>
            <a:pPr lvl="1"/>
            <a:r>
              <a:rPr lang="en-US" dirty="0" smtClean="0"/>
              <a:t>66,138 </a:t>
            </a:r>
            <a:r>
              <a:rPr lang="en-US" dirty="0"/>
              <a:t>queries issued by signed-in </a:t>
            </a:r>
            <a:r>
              <a:rPr lang="en-US" dirty="0" smtClean="0"/>
              <a:t>users (86.67%)</a:t>
            </a:r>
          </a:p>
          <a:p>
            <a:pPr lvl="1"/>
            <a:r>
              <a:rPr lang="en-US"/>
              <a:t>10,169 queries issued by signed-out users (13.33</a:t>
            </a:r>
            <a:r>
              <a:rPr lang="en-US" smtClean="0"/>
              <a:t>%)</a:t>
            </a:r>
            <a:endParaRPr lang="en-US"/>
          </a:p>
        </p:txBody>
      </p:sp>
      <p:sp>
        <p:nvSpPr>
          <p:cNvPr id="7" name="Slide Number Placeholder 6"/>
          <p:cNvSpPr>
            <a:spLocks noGrp="1"/>
          </p:cNvSpPr>
          <p:nvPr>
            <p:ph type="sldNum" sz="quarter" idx="12"/>
          </p:nvPr>
        </p:nvSpPr>
        <p:spPr/>
        <p:txBody>
          <a:bodyPr/>
          <a:lstStyle/>
          <a:p>
            <a:fld id="{2ED6BB4D-ABBA-48E3-9A8A-2772AF4991B3}" type="slidenum">
              <a:rPr lang="en-US" smtClean="0"/>
              <a:t>13</a:t>
            </a:fld>
            <a:endParaRPr lang="en-US"/>
          </a:p>
        </p:txBody>
      </p:sp>
    </p:spTree>
    <p:extLst>
      <p:ext uri="{BB962C8B-B14F-4D97-AF65-F5344CB8AC3E}">
        <p14:creationId xmlns:p14="http://schemas.microsoft.com/office/powerpoint/2010/main" val="29860354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Geographic Distribution of Queries</a:t>
            </a:r>
            <a:endParaRPr lang="en-US" dirty="0"/>
          </a:p>
        </p:txBody>
      </p:sp>
      <p:sp>
        <p:nvSpPr>
          <p:cNvPr id="6" name="Slide Number Placeholder 5"/>
          <p:cNvSpPr>
            <a:spLocks noGrp="1"/>
          </p:cNvSpPr>
          <p:nvPr>
            <p:ph type="sldNum" sz="quarter" idx="12"/>
          </p:nvPr>
        </p:nvSpPr>
        <p:spPr/>
        <p:txBody>
          <a:bodyPr/>
          <a:lstStyle/>
          <a:p>
            <a:fld id="{2ED6BB4D-ABBA-48E3-9A8A-2772AF4991B3}" type="slidenum">
              <a:rPr lang="en-US" smtClean="0"/>
              <a:t>14</a:t>
            </a:fld>
            <a:endParaRPr lang="en-US"/>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6" y="949683"/>
            <a:ext cx="9099735" cy="379376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8872696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Effects of Geography</a:t>
            </a:r>
            <a:endParaRPr lang="en-US" dirty="0"/>
          </a:p>
        </p:txBody>
      </p:sp>
      <p:sp>
        <p:nvSpPr>
          <p:cNvPr id="4" name="Content Placeholder 3"/>
          <p:cNvSpPr>
            <a:spLocks noGrp="1"/>
          </p:cNvSpPr>
          <p:nvPr>
            <p:ph idx="1"/>
          </p:nvPr>
        </p:nvSpPr>
        <p:spPr/>
        <p:txBody>
          <a:bodyPr/>
          <a:lstStyle/>
          <a:p>
            <a:r>
              <a:rPr lang="en-US" dirty="0" smtClean="0"/>
              <a:t>Compare a user’s </a:t>
            </a:r>
            <a:r>
              <a:rPr lang="en-US" dirty="0" smtClean="0">
                <a:solidFill>
                  <a:srgbClr val="FF0000"/>
                </a:solidFill>
              </a:rPr>
              <a:t>organic result set </a:t>
            </a:r>
            <a:r>
              <a:rPr lang="en-US" dirty="0" smtClean="0"/>
              <a:t>with organic </a:t>
            </a:r>
            <a:r>
              <a:rPr lang="en-US" dirty="0" smtClean="0">
                <a:solidFill>
                  <a:srgbClr val="FF0000"/>
                </a:solidFill>
              </a:rPr>
              <a:t>search result sets (from different regions)</a:t>
            </a:r>
            <a:r>
              <a:rPr lang="en-US" dirty="0" smtClean="0"/>
              <a:t> in regard to </a:t>
            </a:r>
          </a:p>
          <a:p>
            <a:pPr lvl="1"/>
            <a:r>
              <a:rPr lang="en-US" dirty="0" smtClean="0"/>
              <a:t># of search results</a:t>
            </a:r>
          </a:p>
          <a:p>
            <a:pPr lvl="1"/>
            <a:r>
              <a:rPr lang="en-US" dirty="0" smtClean="0"/>
              <a:t>rank</a:t>
            </a:r>
          </a:p>
          <a:p>
            <a:pPr lvl="1"/>
            <a:r>
              <a:rPr lang="en-US" dirty="0" smtClean="0"/>
              <a:t>title </a:t>
            </a:r>
          </a:p>
          <a:p>
            <a:pPr lvl="1"/>
            <a:r>
              <a:rPr lang="en-US" dirty="0" err="1" smtClean="0"/>
              <a:t>url</a:t>
            </a:r>
            <a:endParaRPr lang="en-US" dirty="0" smtClean="0"/>
          </a:p>
          <a:p>
            <a:endParaRPr lang="en-US" dirty="0"/>
          </a:p>
        </p:txBody>
      </p:sp>
      <p:sp>
        <p:nvSpPr>
          <p:cNvPr id="7" name="Slide Number Placeholder 6"/>
          <p:cNvSpPr>
            <a:spLocks noGrp="1"/>
          </p:cNvSpPr>
          <p:nvPr>
            <p:ph type="sldNum" sz="quarter" idx="12"/>
          </p:nvPr>
        </p:nvSpPr>
        <p:spPr/>
        <p:txBody>
          <a:bodyPr/>
          <a:lstStyle/>
          <a:p>
            <a:fld id="{2ED6BB4D-ABBA-48E3-9A8A-2772AF4991B3}" type="slidenum">
              <a:rPr lang="en-US" smtClean="0"/>
              <a:t>15</a:t>
            </a:fld>
            <a:endParaRPr lang="en-US"/>
          </a:p>
        </p:txBody>
      </p:sp>
    </p:spTree>
    <p:extLst>
      <p:ext uri="{BB962C8B-B14F-4D97-AF65-F5344CB8AC3E}">
        <p14:creationId xmlns:p14="http://schemas.microsoft.com/office/powerpoint/2010/main" val="1377051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168" y="479462"/>
            <a:ext cx="7305675" cy="3814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33400" y="4247719"/>
            <a:ext cx="8890374" cy="584776"/>
          </a:xfrm>
          <a:prstGeom prst="rect">
            <a:avLst/>
          </a:prstGeom>
          <a:noFill/>
        </p:spPr>
        <p:txBody>
          <a:bodyPr wrap="none" rtlCol="0">
            <a:spAutoFit/>
          </a:bodyPr>
          <a:lstStyle/>
          <a:p>
            <a:r>
              <a:rPr lang="en-US" sz="3200" dirty="0">
                <a:solidFill>
                  <a:srgbClr val="FF0000"/>
                </a:solidFill>
              </a:rPr>
              <a:t>CDF plot: The distribution of # of </a:t>
            </a:r>
            <a:r>
              <a:rPr lang="en-US" sz="3200" dirty="0" smtClean="0">
                <a:solidFill>
                  <a:srgbClr val="FF0000"/>
                </a:solidFill>
              </a:rPr>
              <a:t>search queries</a:t>
            </a:r>
            <a:endParaRPr lang="en-US" sz="3200" dirty="0">
              <a:solidFill>
                <a:srgbClr val="FF0000"/>
              </a:solidFill>
            </a:endParaRPr>
          </a:p>
        </p:txBody>
      </p:sp>
      <p:cxnSp>
        <p:nvCxnSpPr>
          <p:cNvPr id="7" name="Straight Connector 6"/>
          <p:cNvCxnSpPr/>
          <p:nvPr/>
        </p:nvCxnSpPr>
        <p:spPr>
          <a:xfrm>
            <a:off x="1928752" y="3315627"/>
            <a:ext cx="23453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flipV="1">
            <a:off x="2157352" y="3311173"/>
            <a:ext cx="0" cy="109848"/>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2953066" y="1328738"/>
            <a:ext cx="4770456" cy="1569660"/>
          </a:xfrm>
          <a:prstGeom prst="rect">
            <a:avLst/>
          </a:prstGeom>
          <a:solidFill>
            <a:schemeClr val="accent1">
              <a:alpha val="20000"/>
            </a:schemeClr>
          </a:solidFill>
          <a:ln>
            <a:solidFill>
              <a:srgbClr val="C00000"/>
            </a:solidFill>
          </a:ln>
        </p:spPr>
        <p:txBody>
          <a:bodyPr wrap="none" rtlCol="0">
            <a:spAutoFit/>
          </a:bodyPr>
          <a:lstStyle/>
          <a:p>
            <a:pPr algn="ctr"/>
            <a:r>
              <a:rPr lang="en-US" sz="3200" dirty="0" smtClean="0">
                <a:solidFill>
                  <a:srgbClr val="FF0000"/>
                </a:solidFill>
              </a:rPr>
              <a:t>97.76% queries generate </a:t>
            </a:r>
          </a:p>
          <a:p>
            <a:pPr algn="ctr"/>
            <a:r>
              <a:rPr lang="en-US" sz="3200" dirty="0" smtClean="0">
                <a:solidFill>
                  <a:srgbClr val="FF0000"/>
                </a:solidFill>
              </a:rPr>
              <a:t>at least one inconsistent </a:t>
            </a:r>
          </a:p>
          <a:p>
            <a:pPr algn="ctr"/>
            <a:r>
              <a:rPr lang="en-US" sz="3200" dirty="0" smtClean="0">
                <a:solidFill>
                  <a:srgbClr val="FF0000"/>
                </a:solidFill>
              </a:rPr>
              <a:t>set of results</a:t>
            </a:r>
            <a:endParaRPr lang="en-US" sz="3200" dirty="0">
              <a:solidFill>
                <a:srgbClr val="FF0000"/>
              </a:solidFill>
            </a:endParaRPr>
          </a:p>
        </p:txBody>
      </p:sp>
      <p:sp>
        <p:nvSpPr>
          <p:cNvPr id="12" name="TextBox 11"/>
          <p:cNvSpPr txBox="1"/>
          <p:nvPr/>
        </p:nvSpPr>
        <p:spPr>
          <a:xfrm>
            <a:off x="2326576" y="2863813"/>
            <a:ext cx="1367883" cy="400110"/>
          </a:xfrm>
          <a:prstGeom prst="rect">
            <a:avLst/>
          </a:prstGeom>
          <a:noFill/>
        </p:spPr>
        <p:txBody>
          <a:bodyPr wrap="none" rtlCol="0">
            <a:spAutoFit/>
          </a:bodyPr>
          <a:lstStyle/>
          <a:p>
            <a:r>
              <a:rPr lang="en-US" sz="2000" b="1" dirty="0" smtClean="0">
                <a:solidFill>
                  <a:srgbClr val="FF0000"/>
                </a:solidFill>
              </a:rPr>
              <a:t>(1, 2.24%)</a:t>
            </a:r>
            <a:endParaRPr lang="en-US" sz="2000" b="1" dirty="0">
              <a:solidFill>
                <a:srgbClr val="FF0000"/>
              </a:solidFill>
            </a:endParaRPr>
          </a:p>
        </p:txBody>
      </p:sp>
      <p:cxnSp>
        <p:nvCxnSpPr>
          <p:cNvPr id="19" name="Straight Connector 18"/>
          <p:cNvCxnSpPr/>
          <p:nvPr/>
        </p:nvCxnSpPr>
        <p:spPr>
          <a:xfrm>
            <a:off x="1915633" y="1247663"/>
            <a:ext cx="112173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V="1">
            <a:off x="2961167" y="1247664"/>
            <a:ext cx="56982" cy="2165383"/>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p:cNvCxnSpPr/>
          <p:nvPr/>
        </p:nvCxnSpPr>
        <p:spPr>
          <a:xfrm flipV="1">
            <a:off x="2351567" y="1263613"/>
            <a:ext cx="56982" cy="2165383"/>
          </a:xfrm>
          <a:prstGeom prst="line">
            <a:avLst/>
          </a:prstGeom>
        </p:spPr>
        <p:style>
          <a:lnRef idx="3">
            <a:schemeClr val="accent2"/>
          </a:lnRef>
          <a:fillRef idx="0">
            <a:schemeClr val="accent2"/>
          </a:fillRef>
          <a:effectRef idx="2">
            <a:schemeClr val="accent2"/>
          </a:effectRef>
          <a:fontRef idx="minor">
            <a:schemeClr val="tx1"/>
          </a:fontRef>
        </p:style>
      </p:cxnSp>
      <p:sp>
        <p:nvSpPr>
          <p:cNvPr id="28" name="TextBox 27"/>
          <p:cNvSpPr txBox="1"/>
          <p:nvPr/>
        </p:nvSpPr>
        <p:spPr>
          <a:xfrm>
            <a:off x="1524001" y="179425"/>
            <a:ext cx="1303762" cy="400110"/>
          </a:xfrm>
          <a:prstGeom prst="rect">
            <a:avLst/>
          </a:prstGeom>
          <a:noFill/>
        </p:spPr>
        <p:txBody>
          <a:bodyPr wrap="none" rtlCol="0">
            <a:spAutoFit/>
          </a:bodyPr>
          <a:lstStyle/>
          <a:p>
            <a:r>
              <a:rPr lang="en-US" sz="2000" b="1" dirty="0" smtClean="0">
                <a:solidFill>
                  <a:srgbClr val="FF0000"/>
                </a:solidFill>
              </a:rPr>
              <a:t>(~3, 80%)</a:t>
            </a:r>
            <a:endParaRPr lang="en-US" sz="2000" b="1" dirty="0">
              <a:solidFill>
                <a:srgbClr val="FF0000"/>
              </a:solidFill>
            </a:endParaRPr>
          </a:p>
        </p:txBody>
      </p:sp>
      <p:sp>
        <p:nvSpPr>
          <p:cNvPr id="29" name="TextBox 28"/>
          <p:cNvSpPr txBox="1"/>
          <p:nvPr/>
        </p:nvSpPr>
        <p:spPr>
          <a:xfrm>
            <a:off x="3221722" y="171450"/>
            <a:ext cx="1303762" cy="400110"/>
          </a:xfrm>
          <a:prstGeom prst="rect">
            <a:avLst/>
          </a:prstGeom>
          <a:noFill/>
        </p:spPr>
        <p:txBody>
          <a:bodyPr wrap="none" rtlCol="0">
            <a:spAutoFit/>
          </a:bodyPr>
          <a:lstStyle/>
          <a:p>
            <a:r>
              <a:rPr lang="en-US" sz="2000" b="1" dirty="0" smtClean="0">
                <a:solidFill>
                  <a:srgbClr val="FF0000"/>
                </a:solidFill>
              </a:rPr>
              <a:t>(~6, 80%)</a:t>
            </a:r>
            <a:endParaRPr lang="en-US" sz="2000" b="1" dirty="0">
              <a:solidFill>
                <a:srgbClr val="FF0000"/>
              </a:solidFill>
            </a:endParaRPr>
          </a:p>
        </p:txBody>
      </p:sp>
      <p:cxnSp>
        <p:nvCxnSpPr>
          <p:cNvPr id="26" name="Straight Arrow Connector 25"/>
          <p:cNvCxnSpPr>
            <a:stCxn id="28" idx="2"/>
          </p:cNvCxnSpPr>
          <p:nvPr/>
        </p:nvCxnSpPr>
        <p:spPr>
          <a:xfrm>
            <a:off x="2175882" y="579535"/>
            <a:ext cx="232668" cy="66812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p:nvPr/>
        </p:nvCxnSpPr>
        <p:spPr>
          <a:xfrm flipH="1">
            <a:off x="2989658" y="471533"/>
            <a:ext cx="754802" cy="77613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2955881" y="1329380"/>
            <a:ext cx="4798309" cy="1569660"/>
          </a:xfrm>
          <a:prstGeom prst="rect">
            <a:avLst/>
          </a:prstGeom>
          <a:solidFill>
            <a:schemeClr val="accent1">
              <a:alpha val="20000"/>
            </a:schemeClr>
          </a:solidFill>
          <a:ln>
            <a:solidFill>
              <a:srgbClr val="C00000"/>
            </a:solidFill>
          </a:ln>
        </p:spPr>
        <p:txBody>
          <a:bodyPr wrap="none" rtlCol="0">
            <a:spAutoFit/>
          </a:bodyPr>
          <a:lstStyle/>
          <a:p>
            <a:pPr marL="514350" indent="-514350" algn="ctr">
              <a:buAutoNum type="arabicParenBoth"/>
            </a:pPr>
            <a:r>
              <a:rPr lang="en-US" sz="2400" dirty="0" smtClean="0">
                <a:solidFill>
                  <a:srgbClr val="FF0000"/>
                </a:solidFill>
              </a:rPr>
              <a:t>Data center inconsistency </a:t>
            </a:r>
          </a:p>
          <a:p>
            <a:pPr algn="ctr"/>
            <a:r>
              <a:rPr lang="en-US" sz="2400" dirty="0" smtClean="0">
                <a:solidFill>
                  <a:srgbClr val="FF0000"/>
                </a:solidFill>
              </a:rPr>
              <a:t>causes inconsistent search</a:t>
            </a:r>
          </a:p>
          <a:p>
            <a:pPr algn="ctr"/>
            <a:r>
              <a:rPr lang="en-US" sz="2400" dirty="0" smtClean="0">
                <a:solidFill>
                  <a:srgbClr val="FF0000"/>
                </a:solidFill>
              </a:rPr>
              <a:t>(2) PageRank scores might be </a:t>
            </a:r>
          </a:p>
          <a:p>
            <a:pPr algn="ctr"/>
            <a:r>
              <a:rPr lang="en-US" sz="2400" dirty="0" smtClean="0">
                <a:solidFill>
                  <a:srgbClr val="FF0000"/>
                </a:solidFill>
              </a:rPr>
              <a:t>Inconsistent over different regions</a:t>
            </a:r>
          </a:p>
        </p:txBody>
      </p:sp>
      <p:sp>
        <p:nvSpPr>
          <p:cNvPr id="37" name="Date Placeholder 36"/>
          <p:cNvSpPr>
            <a:spLocks noGrp="1"/>
          </p:cNvSpPr>
          <p:nvPr>
            <p:ph type="dt" sz="half" idx="10"/>
          </p:nvPr>
        </p:nvSpPr>
        <p:spPr/>
        <p:txBody>
          <a:bodyPr/>
          <a:lstStyle/>
          <a:p>
            <a:fld id="{06084A7E-935A-4718-B0D8-F4CFC50AAD51}" type="datetime1">
              <a:rPr lang="en-US" smtClean="0"/>
              <a:t>11/13/17</a:t>
            </a:fld>
            <a:endParaRPr lang="en-US"/>
          </a:p>
        </p:txBody>
      </p:sp>
      <p:sp>
        <p:nvSpPr>
          <p:cNvPr id="38" name="Footer Placeholder 37"/>
          <p:cNvSpPr>
            <a:spLocks noGrp="1"/>
          </p:cNvSpPr>
          <p:nvPr>
            <p:ph type="ftr" sz="quarter" idx="11"/>
          </p:nvPr>
        </p:nvSpPr>
        <p:spPr/>
        <p:txBody>
          <a:bodyPr/>
          <a:lstStyle/>
          <a:p>
            <a:r>
              <a:rPr lang="en-US" smtClean="0"/>
              <a:t>http://bobble.gtisc.gatech.edu/</a:t>
            </a:r>
            <a:endParaRPr lang="en-US"/>
          </a:p>
        </p:txBody>
      </p:sp>
      <p:sp>
        <p:nvSpPr>
          <p:cNvPr id="40" name="Slide Number Placeholder 39"/>
          <p:cNvSpPr>
            <a:spLocks noGrp="1"/>
          </p:cNvSpPr>
          <p:nvPr>
            <p:ph type="sldNum" sz="quarter" idx="12"/>
          </p:nvPr>
        </p:nvSpPr>
        <p:spPr/>
        <p:txBody>
          <a:bodyPr/>
          <a:lstStyle/>
          <a:p>
            <a:fld id="{2ED6BB4D-ABBA-48E3-9A8A-2772AF4991B3}" type="slidenum">
              <a:rPr lang="en-US" smtClean="0"/>
              <a:t>16</a:t>
            </a:fld>
            <a:endParaRPr lang="en-US"/>
          </a:p>
        </p:txBody>
      </p:sp>
    </p:spTree>
    <p:extLst>
      <p:ext uri="{BB962C8B-B14F-4D97-AF65-F5344CB8AC3E}">
        <p14:creationId xmlns:p14="http://schemas.microsoft.com/office/powerpoint/2010/main" val="976828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barn(inVertical)">
                                      <p:cBhvr>
                                        <p:cTn id="30" dur="500"/>
                                        <p:tgtEl>
                                          <p:spTgt spid="28"/>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barn(inVertical)">
                                      <p:cBhvr>
                                        <p:cTn id="33" dur="500"/>
                                        <p:tgtEl>
                                          <p:spTgt spid="29"/>
                                        </p:tgtEl>
                                      </p:cBhvr>
                                    </p:animEffect>
                                  </p:childTnLst>
                                </p:cTn>
                              </p:par>
                              <p:par>
                                <p:cTn id="34" presetID="16" presetClass="entr" presetSubtype="2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barn(inVertical)">
                                      <p:cBhvr>
                                        <p:cTn id="36" dur="500"/>
                                        <p:tgtEl>
                                          <p:spTgt spid="26"/>
                                        </p:tgtEl>
                                      </p:cBhvr>
                                    </p:animEffect>
                                  </p:childTnLst>
                                </p:cTn>
                              </p:par>
                              <p:par>
                                <p:cTn id="37" presetID="16" presetClass="entr" presetSubtype="21"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arn(inVertical)">
                                      <p:cBhvr>
                                        <p:cTn id="39" dur="500"/>
                                        <p:tgtEl>
                                          <p:spTgt spid="35"/>
                                        </p:tgtEl>
                                      </p:cBhvr>
                                    </p:animEffect>
                                  </p:childTnLst>
                                </p:cTn>
                              </p:par>
                              <p:par>
                                <p:cTn id="40" presetID="16" presetClass="exit" presetSubtype="21" fill="hold" grpId="1" nodeType="withEffect">
                                  <p:stCondLst>
                                    <p:cond delay="0"/>
                                  </p:stCondLst>
                                  <p:childTnLst>
                                    <p:animEffect transition="out" filter="barn(inVertical)">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2" grpId="0"/>
      <p:bldP spid="28" grpId="0"/>
      <p:bldP spid="29" grpId="0"/>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User Profile</a:t>
            </a:r>
            <a:endParaRPr lang="en-US" dirty="0"/>
          </a:p>
        </p:txBody>
      </p:sp>
      <p:sp>
        <p:nvSpPr>
          <p:cNvPr id="3" name="Content Placeholder 2"/>
          <p:cNvSpPr>
            <a:spLocks noGrp="1"/>
          </p:cNvSpPr>
          <p:nvPr>
            <p:ph idx="1"/>
          </p:nvPr>
        </p:nvSpPr>
        <p:spPr/>
        <p:txBody>
          <a:bodyPr/>
          <a:lstStyle/>
          <a:p>
            <a:r>
              <a:rPr lang="en-US" dirty="0"/>
              <a:t>Compare </a:t>
            </a:r>
            <a:r>
              <a:rPr lang="en-US" dirty="0" smtClean="0">
                <a:solidFill>
                  <a:srgbClr val="FF0000"/>
                </a:solidFill>
              </a:rPr>
              <a:t>organic result set </a:t>
            </a:r>
            <a:r>
              <a:rPr lang="en-US" dirty="0" smtClean="0"/>
              <a:t>with </a:t>
            </a:r>
            <a:r>
              <a:rPr lang="en-US" dirty="0" smtClean="0">
                <a:solidFill>
                  <a:srgbClr val="FF0000"/>
                </a:solidFill>
              </a:rPr>
              <a:t>result set customized by user profile </a:t>
            </a:r>
            <a:r>
              <a:rPr lang="en-US" dirty="0" smtClean="0"/>
              <a:t>in </a:t>
            </a:r>
            <a:r>
              <a:rPr lang="en-US" dirty="0"/>
              <a:t>regard to </a:t>
            </a:r>
          </a:p>
          <a:p>
            <a:pPr lvl="1"/>
            <a:r>
              <a:rPr lang="en-US" dirty="0"/>
              <a:t># of search results</a:t>
            </a:r>
          </a:p>
          <a:p>
            <a:pPr lvl="1"/>
            <a:r>
              <a:rPr lang="en-US" dirty="0"/>
              <a:t>rank</a:t>
            </a:r>
          </a:p>
          <a:p>
            <a:pPr lvl="1"/>
            <a:r>
              <a:rPr lang="en-US" dirty="0"/>
              <a:t>title </a:t>
            </a:r>
          </a:p>
          <a:p>
            <a:pPr lvl="1"/>
            <a:r>
              <a:rPr lang="en-US" dirty="0" err="1"/>
              <a:t>url</a:t>
            </a:r>
            <a:endParaRPr lang="en-US" dirty="0"/>
          </a:p>
          <a:p>
            <a:pPr marL="0" indent="0">
              <a:buNone/>
            </a:pPr>
            <a:endParaRPr lang="en-US" dirty="0"/>
          </a:p>
        </p:txBody>
      </p:sp>
      <p:sp>
        <p:nvSpPr>
          <p:cNvPr id="4" name="Date Placeholder 3"/>
          <p:cNvSpPr>
            <a:spLocks noGrp="1"/>
          </p:cNvSpPr>
          <p:nvPr>
            <p:ph type="dt" sz="half" idx="10"/>
          </p:nvPr>
        </p:nvSpPr>
        <p:spPr/>
        <p:txBody>
          <a:bodyPr/>
          <a:lstStyle/>
          <a:p>
            <a:fld id="{B6F5CAE8-8C62-423C-8B18-8C37814FF36B}" type="datetime1">
              <a:rPr lang="en-US" smtClean="0"/>
              <a:t>11/13/17</a:t>
            </a:fld>
            <a:endParaRPr lang="en-US"/>
          </a:p>
        </p:txBody>
      </p:sp>
      <p:sp>
        <p:nvSpPr>
          <p:cNvPr id="5" name="Footer Placeholder 4"/>
          <p:cNvSpPr>
            <a:spLocks noGrp="1"/>
          </p:cNvSpPr>
          <p:nvPr>
            <p:ph type="ftr" sz="quarter" idx="11"/>
          </p:nvPr>
        </p:nvSpPr>
        <p:spPr/>
        <p:txBody>
          <a:bodyPr/>
          <a:lstStyle/>
          <a:p>
            <a:r>
              <a:rPr lang="en-US" smtClean="0"/>
              <a:t>http://bobble.gtisc.gatech.edu/</a:t>
            </a:r>
            <a:endParaRPr lang="en-US"/>
          </a:p>
        </p:txBody>
      </p:sp>
      <p:sp>
        <p:nvSpPr>
          <p:cNvPr id="6" name="Slide Number Placeholder 5"/>
          <p:cNvSpPr>
            <a:spLocks noGrp="1"/>
          </p:cNvSpPr>
          <p:nvPr>
            <p:ph type="sldNum" sz="quarter" idx="12"/>
          </p:nvPr>
        </p:nvSpPr>
        <p:spPr/>
        <p:txBody>
          <a:bodyPr/>
          <a:lstStyle/>
          <a:p>
            <a:fld id="{2ED6BB4D-ABBA-48E3-9A8A-2772AF4991B3}" type="slidenum">
              <a:rPr lang="en-US" smtClean="0"/>
              <a:t>17</a:t>
            </a:fld>
            <a:endParaRPr lang="en-US"/>
          </a:p>
        </p:txBody>
      </p:sp>
    </p:spTree>
    <p:extLst>
      <p:ext uri="{BB962C8B-B14F-4D97-AF65-F5344CB8AC3E}">
        <p14:creationId xmlns:p14="http://schemas.microsoft.com/office/powerpoint/2010/main" val="34841409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a:t>
            </a:r>
            <a:r>
              <a:rPr lang="en-US" dirty="0" smtClean="0"/>
              <a:t>Inconsistencies </a:t>
            </a:r>
            <a:br>
              <a:rPr lang="en-US" dirty="0" smtClean="0"/>
            </a:br>
            <a:r>
              <a:rPr lang="en-US" dirty="0" smtClean="0"/>
              <a:t>(Effects of Geography)</a:t>
            </a:r>
            <a:endParaRPr lang="en-US" dirty="0"/>
          </a:p>
        </p:txBody>
      </p:sp>
      <p:sp>
        <p:nvSpPr>
          <p:cNvPr id="3" name="Content Placeholder 2"/>
          <p:cNvSpPr>
            <a:spLocks noGrp="1"/>
          </p:cNvSpPr>
          <p:nvPr>
            <p:ph idx="1"/>
          </p:nvPr>
        </p:nvSpPr>
        <p:spPr>
          <a:xfrm>
            <a:off x="152400" y="1200151"/>
            <a:ext cx="8839200" cy="3394472"/>
          </a:xfrm>
        </p:spPr>
        <p:txBody>
          <a:bodyPr>
            <a:normAutofit fontScale="92500" lnSpcReduction="10000"/>
          </a:bodyPr>
          <a:lstStyle/>
          <a:p>
            <a:r>
              <a:rPr lang="en-US" dirty="0" smtClean="0"/>
              <a:t>Not in user’s result set, but in Google </a:t>
            </a:r>
            <a:r>
              <a:rPr lang="en-US" dirty="0" smtClean="0">
                <a:solidFill>
                  <a:srgbClr val="FF0000"/>
                </a:solidFill>
              </a:rPr>
              <a:t>top 3</a:t>
            </a:r>
            <a:r>
              <a:rPr lang="en-US" dirty="0" smtClean="0"/>
              <a:t> elsewhere: 30.66%</a:t>
            </a:r>
          </a:p>
          <a:p>
            <a:endParaRPr lang="en-US" dirty="0" smtClean="0"/>
          </a:p>
          <a:p>
            <a:r>
              <a:rPr lang="en-US" dirty="0" smtClean="0"/>
              <a:t>Not in user’s result set, but in Google </a:t>
            </a:r>
            <a:r>
              <a:rPr lang="en-US" dirty="0" smtClean="0">
                <a:solidFill>
                  <a:srgbClr val="FF0000"/>
                </a:solidFill>
              </a:rPr>
              <a:t>top 10 </a:t>
            </a:r>
            <a:r>
              <a:rPr lang="en-US" dirty="0" smtClean="0"/>
              <a:t>elsewhere: 86.41%</a:t>
            </a:r>
            <a:endParaRPr lang="en-US" dirty="0"/>
          </a:p>
          <a:p>
            <a:endParaRPr lang="en-US" dirty="0" smtClean="0"/>
          </a:p>
          <a:p>
            <a:r>
              <a:rPr lang="en-US" dirty="0" smtClean="0"/>
              <a:t>At least one result appears in Google user’s result set but does not appear at other </a:t>
            </a:r>
            <a:r>
              <a:rPr lang="en-US" dirty="0" err="1" smtClean="0"/>
              <a:t>PlanetLab</a:t>
            </a:r>
            <a:r>
              <a:rPr lang="en-US" dirty="0" smtClean="0"/>
              <a:t> nodes:</a:t>
            </a:r>
            <a:r>
              <a:rPr lang="en-US" dirty="0"/>
              <a:t> 1.88%</a:t>
            </a:r>
          </a:p>
        </p:txBody>
      </p:sp>
      <p:sp>
        <p:nvSpPr>
          <p:cNvPr id="4" name="Date Placeholder 3"/>
          <p:cNvSpPr>
            <a:spLocks noGrp="1"/>
          </p:cNvSpPr>
          <p:nvPr>
            <p:ph type="dt" sz="half" idx="10"/>
          </p:nvPr>
        </p:nvSpPr>
        <p:spPr/>
        <p:txBody>
          <a:bodyPr/>
          <a:lstStyle/>
          <a:p>
            <a:fld id="{D2AAB5F6-7665-4350-8AF1-430264BB4285}" type="datetime1">
              <a:rPr lang="en-US" smtClean="0"/>
              <a:t>11/13/17</a:t>
            </a:fld>
            <a:endParaRPr lang="en-US"/>
          </a:p>
        </p:txBody>
      </p:sp>
      <p:sp>
        <p:nvSpPr>
          <p:cNvPr id="5" name="Footer Placeholder 4"/>
          <p:cNvSpPr>
            <a:spLocks noGrp="1"/>
          </p:cNvSpPr>
          <p:nvPr>
            <p:ph type="ftr" sz="quarter" idx="11"/>
          </p:nvPr>
        </p:nvSpPr>
        <p:spPr/>
        <p:txBody>
          <a:bodyPr/>
          <a:lstStyle/>
          <a:p>
            <a:r>
              <a:rPr lang="en-US" smtClean="0"/>
              <a:t>http://bobble.gtisc.gatech.edu/</a:t>
            </a:r>
            <a:endParaRPr lang="en-US"/>
          </a:p>
        </p:txBody>
      </p:sp>
      <p:sp>
        <p:nvSpPr>
          <p:cNvPr id="6" name="Slide Number Placeholder 5"/>
          <p:cNvSpPr>
            <a:spLocks noGrp="1"/>
          </p:cNvSpPr>
          <p:nvPr>
            <p:ph type="sldNum" sz="quarter" idx="12"/>
          </p:nvPr>
        </p:nvSpPr>
        <p:spPr/>
        <p:txBody>
          <a:bodyPr/>
          <a:lstStyle/>
          <a:p>
            <a:fld id="{2ED6BB4D-ABBA-48E3-9A8A-2772AF4991B3}" type="slidenum">
              <a:rPr lang="en-US" smtClean="0"/>
              <a:t>18</a:t>
            </a:fld>
            <a:endParaRPr lang="en-US"/>
          </a:p>
        </p:txBody>
      </p:sp>
    </p:spTree>
    <p:extLst>
      <p:ext uri="{BB962C8B-B14F-4D97-AF65-F5344CB8AC3E}">
        <p14:creationId xmlns:p14="http://schemas.microsoft.com/office/powerpoint/2010/main" val="142172320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Summary of </a:t>
            </a:r>
            <a:r>
              <a:rPr lang="en-US" dirty="0" smtClean="0"/>
              <a:t>Inconsistencies</a:t>
            </a:r>
            <a:br>
              <a:rPr lang="en-US" dirty="0" smtClean="0"/>
            </a:br>
            <a:r>
              <a:rPr lang="en-US" dirty="0" smtClean="0"/>
              <a:t>(Effects of User Profile)</a:t>
            </a:r>
            <a:endParaRPr lang="en-US" dirty="0"/>
          </a:p>
        </p:txBody>
      </p:sp>
      <p:sp>
        <p:nvSpPr>
          <p:cNvPr id="4" name="Content Placeholder 3"/>
          <p:cNvSpPr>
            <a:spLocks noGrp="1"/>
          </p:cNvSpPr>
          <p:nvPr>
            <p:ph idx="1"/>
          </p:nvPr>
        </p:nvSpPr>
        <p:spPr/>
        <p:txBody>
          <a:bodyPr>
            <a:normAutofit fontScale="92500" lnSpcReduction="20000"/>
          </a:bodyPr>
          <a:lstStyle/>
          <a:p>
            <a:r>
              <a:rPr lang="en-US" dirty="0"/>
              <a:t>Not in user’s </a:t>
            </a:r>
            <a:r>
              <a:rPr lang="en-US" dirty="0" smtClean="0"/>
              <a:t>organic result </a:t>
            </a:r>
            <a:r>
              <a:rPr lang="en-US" dirty="0"/>
              <a:t>set, but in Google </a:t>
            </a:r>
            <a:r>
              <a:rPr lang="en-US" dirty="0">
                <a:solidFill>
                  <a:srgbClr val="FF0000"/>
                </a:solidFill>
              </a:rPr>
              <a:t>top 3</a:t>
            </a:r>
            <a:r>
              <a:rPr lang="en-US" dirty="0"/>
              <a:t> elsewhere: 30.66%</a:t>
            </a:r>
          </a:p>
          <a:p>
            <a:endParaRPr lang="en-US" dirty="0"/>
          </a:p>
          <a:p>
            <a:r>
              <a:rPr lang="en-US" dirty="0"/>
              <a:t>Not in user’s result set, but in Google </a:t>
            </a:r>
            <a:r>
              <a:rPr lang="en-US" dirty="0">
                <a:solidFill>
                  <a:srgbClr val="FF0000"/>
                </a:solidFill>
              </a:rPr>
              <a:t>top 10 </a:t>
            </a:r>
            <a:r>
              <a:rPr lang="en-US" dirty="0"/>
              <a:t>elsewhere: 86.41%</a:t>
            </a:r>
          </a:p>
          <a:p>
            <a:endParaRPr lang="en-US" dirty="0"/>
          </a:p>
          <a:p>
            <a:r>
              <a:rPr lang="en-US" dirty="0"/>
              <a:t>At least one result appears in Google user’s result set but does not appear at other </a:t>
            </a:r>
            <a:r>
              <a:rPr lang="en-US" dirty="0" err="1"/>
              <a:t>PlanetLab</a:t>
            </a:r>
            <a:r>
              <a:rPr lang="en-US" dirty="0"/>
              <a:t> nodes: 1.88%</a:t>
            </a:r>
          </a:p>
          <a:p>
            <a:endParaRPr lang="en-US" dirty="0"/>
          </a:p>
        </p:txBody>
      </p:sp>
      <p:sp>
        <p:nvSpPr>
          <p:cNvPr id="5" name="Date Placeholder 4"/>
          <p:cNvSpPr>
            <a:spLocks noGrp="1"/>
          </p:cNvSpPr>
          <p:nvPr>
            <p:ph type="dt" sz="half" idx="10"/>
          </p:nvPr>
        </p:nvSpPr>
        <p:spPr/>
        <p:txBody>
          <a:bodyPr/>
          <a:lstStyle/>
          <a:p>
            <a:fld id="{EBFE94E7-1B62-4354-9E65-62345DCE52F2}" type="datetime1">
              <a:rPr lang="en-US" smtClean="0"/>
              <a:t>11/13/17</a:t>
            </a:fld>
            <a:endParaRPr lang="en-US"/>
          </a:p>
        </p:txBody>
      </p:sp>
      <p:sp>
        <p:nvSpPr>
          <p:cNvPr id="6" name="Footer Placeholder 5"/>
          <p:cNvSpPr>
            <a:spLocks noGrp="1"/>
          </p:cNvSpPr>
          <p:nvPr>
            <p:ph type="ftr" sz="quarter" idx="11"/>
          </p:nvPr>
        </p:nvSpPr>
        <p:spPr/>
        <p:txBody>
          <a:bodyPr/>
          <a:lstStyle/>
          <a:p>
            <a:r>
              <a:rPr lang="en-US" smtClean="0"/>
              <a:t>http://bobble.gtisc.gatech.edu/</a:t>
            </a:r>
            <a:endParaRPr lang="en-US"/>
          </a:p>
        </p:txBody>
      </p:sp>
      <p:sp>
        <p:nvSpPr>
          <p:cNvPr id="7" name="Slide Number Placeholder 6"/>
          <p:cNvSpPr>
            <a:spLocks noGrp="1"/>
          </p:cNvSpPr>
          <p:nvPr>
            <p:ph type="sldNum" sz="quarter" idx="12"/>
          </p:nvPr>
        </p:nvSpPr>
        <p:spPr/>
        <p:txBody>
          <a:bodyPr/>
          <a:lstStyle/>
          <a:p>
            <a:fld id="{2ED6BB4D-ABBA-48E3-9A8A-2772AF4991B3}" type="slidenum">
              <a:rPr lang="en-US" smtClean="0"/>
              <a:t>19</a:t>
            </a:fld>
            <a:endParaRPr lang="en-US"/>
          </a:p>
        </p:txBody>
      </p:sp>
    </p:spTree>
    <p:extLst>
      <p:ext uri="{BB962C8B-B14F-4D97-AF65-F5344CB8AC3E}">
        <p14:creationId xmlns:p14="http://schemas.microsoft.com/office/powerpoint/2010/main" val="159235282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0" y="0"/>
            <a:ext cx="3338580" cy="5143500"/>
          </a:xfrm>
          <a:prstGeom prst="rect">
            <a:avLst/>
          </a:prstGeom>
        </p:spPr>
      </p:pic>
    </p:spTree>
    <p:extLst>
      <p:ext uri="{BB962C8B-B14F-4D97-AF65-F5344CB8AC3E}">
        <p14:creationId xmlns:p14="http://schemas.microsoft.com/office/powerpoint/2010/main" val="14916925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88966850"/>
              </p:ext>
            </p:extLst>
          </p:nvPr>
        </p:nvGraphicFramePr>
        <p:xfrm>
          <a:off x="1371600" y="1200150"/>
          <a:ext cx="6096000" cy="975359"/>
        </p:xfrm>
        <a:graphic>
          <a:graphicData uri="http://schemas.openxmlformats.org/drawingml/2006/table">
            <a:tbl>
              <a:tblPr firstRow="1" bandRow="1">
                <a:tableStyleId>{5C22544A-7EE6-4342-B048-85BDC9FD1C3A}</a:tableStyleId>
              </a:tblPr>
              <a:tblGrid>
                <a:gridCol w="2032000"/>
                <a:gridCol w="2032000"/>
                <a:gridCol w="2032000"/>
              </a:tblGrid>
              <a:tr h="480060">
                <a:tc>
                  <a:txBody>
                    <a:bodyPr/>
                    <a:lstStyle/>
                    <a:p>
                      <a:pPr algn="ctr"/>
                      <a:endParaRPr lang="en-US" sz="1400" dirty="0"/>
                    </a:p>
                  </a:txBody>
                  <a:tcPr marT="34290" marB="34290"/>
                </a:tc>
                <a:tc>
                  <a:txBody>
                    <a:bodyPr/>
                    <a:lstStyle/>
                    <a:p>
                      <a:pPr algn="ctr"/>
                      <a:r>
                        <a:rPr lang="en-US" sz="1400" dirty="0" smtClean="0"/>
                        <a:t>Signed-in dataset</a:t>
                      </a:r>
                      <a:endParaRPr lang="en-US" sz="1400" dirty="0"/>
                    </a:p>
                  </a:txBody>
                  <a:tcPr marT="34290" marB="34290"/>
                </a:tc>
                <a:tc>
                  <a:txBody>
                    <a:bodyPr/>
                    <a:lstStyle/>
                    <a:p>
                      <a:pPr algn="ctr"/>
                      <a:r>
                        <a:rPr lang="en-US" sz="1400" dirty="0" smtClean="0"/>
                        <a:t>Signed-out</a:t>
                      </a:r>
                      <a:r>
                        <a:rPr lang="en-US" sz="1400" baseline="0" dirty="0" smtClean="0"/>
                        <a:t> dataset</a:t>
                      </a:r>
                      <a:endParaRPr lang="en-US" sz="1400" dirty="0"/>
                    </a:p>
                  </a:txBody>
                  <a:tcPr marT="34290" marB="34290"/>
                </a:tc>
              </a:tr>
              <a:tr h="480060">
                <a:tc>
                  <a:txBody>
                    <a:bodyPr/>
                    <a:lstStyle/>
                    <a:p>
                      <a:pPr algn="ctr"/>
                      <a:r>
                        <a:rPr lang="en-US" sz="1400" dirty="0" smtClean="0"/>
                        <a:t>Profile influence on inconsistency</a:t>
                      </a:r>
                      <a:endParaRPr lang="en-US" sz="1400" dirty="0"/>
                    </a:p>
                  </a:txBody>
                  <a:tcPr marT="34290" marB="34290"/>
                </a:tc>
                <a:tc>
                  <a:txBody>
                    <a:bodyPr/>
                    <a:lstStyle/>
                    <a:p>
                      <a:pPr algn="ctr"/>
                      <a:r>
                        <a:rPr lang="en-US" sz="1400" dirty="0" smtClean="0"/>
                        <a:t>64.19%</a:t>
                      </a:r>
                      <a:endParaRPr lang="en-US" sz="1400" dirty="0"/>
                    </a:p>
                  </a:txBody>
                  <a:tcPr marT="34290" marB="34290"/>
                </a:tc>
                <a:tc>
                  <a:txBody>
                    <a:bodyPr/>
                    <a:lstStyle/>
                    <a:p>
                      <a:pPr algn="ctr"/>
                      <a:r>
                        <a:rPr lang="en-US" sz="1400" dirty="0" smtClean="0"/>
                        <a:t>58.77%</a:t>
                      </a:r>
                      <a:endParaRPr lang="en-US" sz="1400" dirty="0"/>
                    </a:p>
                  </a:txBody>
                  <a:tcPr marT="34290" marB="34290"/>
                </a:tc>
              </a:tr>
            </a:tbl>
          </a:graphicData>
        </a:graphic>
      </p:graphicFrame>
      <p:sp>
        <p:nvSpPr>
          <p:cNvPr id="15" name="Title 14"/>
          <p:cNvSpPr>
            <a:spLocks noGrp="1"/>
          </p:cNvSpPr>
          <p:nvPr>
            <p:ph type="title"/>
          </p:nvPr>
        </p:nvSpPr>
        <p:spPr/>
        <p:txBody>
          <a:bodyPr/>
          <a:lstStyle/>
          <a:p>
            <a:r>
              <a:rPr lang="en-US" dirty="0" smtClean="0"/>
              <a:t>Comparison</a:t>
            </a:r>
            <a:endParaRPr lang="en-US" dirty="0"/>
          </a:p>
        </p:txBody>
      </p:sp>
      <p:sp>
        <p:nvSpPr>
          <p:cNvPr id="16" name="Content Placeholder 15"/>
          <p:cNvSpPr>
            <a:spLocks noGrp="1"/>
          </p:cNvSpPr>
          <p:nvPr>
            <p:ph idx="1"/>
          </p:nvPr>
        </p:nvSpPr>
        <p:spPr>
          <a:xfrm>
            <a:off x="457200" y="2171701"/>
            <a:ext cx="8229600" cy="2422922"/>
          </a:xfrm>
        </p:spPr>
        <p:txBody>
          <a:bodyPr>
            <a:normAutofit/>
          </a:bodyPr>
          <a:lstStyle/>
          <a:p>
            <a:r>
              <a:rPr lang="en-US" dirty="0"/>
              <a:t>User profile has less </a:t>
            </a:r>
            <a:r>
              <a:rPr lang="en-US" dirty="0" smtClean="0"/>
              <a:t>effects </a:t>
            </a:r>
            <a:r>
              <a:rPr lang="en-US" dirty="0"/>
              <a:t>on </a:t>
            </a:r>
            <a:r>
              <a:rPr lang="en-US" dirty="0" smtClean="0"/>
              <a:t>inconsistencies </a:t>
            </a:r>
            <a:r>
              <a:rPr lang="en-US" dirty="0"/>
              <a:t>than </a:t>
            </a:r>
            <a:r>
              <a:rPr lang="en-US" dirty="0" smtClean="0"/>
              <a:t>geographic location (~97% vs. ~60%)</a:t>
            </a:r>
          </a:p>
          <a:p>
            <a:endParaRPr lang="en-US" dirty="0"/>
          </a:p>
          <a:p>
            <a:r>
              <a:rPr lang="en-US" dirty="0"/>
              <a:t>Signed-in profile has slightly more effect on inconsistency </a:t>
            </a:r>
            <a:r>
              <a:rPr lang="en-US" dirty="0" smtClean="0"/>
              <a:t>than </a:t>
            </a:r>
            <a:r>
              <a:rPr lang="en-US" dirty="0"/>
              <a:t>signed-out profile</a:t>
            </a:r>
          </a:p>
          <a:p>
            <a:endParaRPr lang="en-US" dirty="0"/>
          </a:p>
          <a:p>
            <a:endParaRPr lang="en-US" dirty="0"/>
          </a:p>
        </p:txBody>
      </p:sp>
      <p:sp>
        <p:nvSpPr>
          <p:cNvPr id="19" name="Slide Number Placeholder 18"/>
          <p:cNvSpPr>
            <a:spLocks noGrp="1"/>
          </p:cNvSpPr>
          <p:nvPr>
            <p:ph type="sldNum" sz="quarter" idx="12"/>
          </p:nvPr>
        </p:nvSpPr>
        <p:spPr/>
        <p:txBody>
          <a:bodyPr/>
          <a:lstStyle/>
          <a:p>
            <a:fld id="{2ED6BB4D-ABBA-48E3-9A8A-2772AF4991B3}" type="slidenum">
              <a:rPr lang="en-US" smtClean="0"/>
              <a:t>20</a:t>
            </a:fld>
            <a:endParaRPr lang="en-US"/>
          </a:p>
        </p:txBody>
      </p:sp>
      <p:sp>
        <p:nvSpPr>
          <p:cNvPr id="2" name="Right Arrow 1"/>
          <p:cNvSpPr/>
          <p:nvPr/>
        </p:nvSpPr>
        <p:spPr>
          <a:xfrm rot="18073867">
            <a:off x="3838845" y="1695449"/>
            <a:ext cx="5143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8073867">
            <a:off x="6010005" y="1690984"/>
            <a:ext cx="5143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234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(cont.)</a:t>
            </a:r>
            <a:endParaRPr lang="en-US" dirty="0"/>
          </a:p>
        </p:txBody>
      </p:sp>
      <p:sp>
        <p:nvSpPr>
          <p:cNvPr id="8" name="Slide Number Placeholder 7"/>
          <p:cNvSpPr>
            <a:spLocks noGrp="1"/>
          </p:cNvSpPr>
          <p:nvPr>
            <p:ph type="sldNum" sz="quarter" idx="12"/>
          </p:nvPr>
        </p:nvSpPr>
        <p:spPr/>
        <p:txBody>
          <a:bodyPr/>
          <a:lstStyle/>
          <a:p>
            <a:fld id="{2ED6BB4D-ABBA-48E3-9A8A-2772AF4991B3}" type="slidenum">
              <a:rPr lang="en-US" smtClean="0"/>
              <a:t>21</a:t>
            </a:fld>
            <a:endParaRPr lang="en-US"/>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857250"/>
            <a:ext cx="6334125" cy="343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35122" y="4286250"/>
            <a:ext cx="8796173" cy="707886"/>
          </a:xfrm>
          <a:prstGeom prst="rect">
            <a:avLst/>
          </a:prstGeom>
          <a:noFill/>
        </p:spPr>
        <p:txBody>
          <a:bodyPr wrap="none" rtlCol="0">
            <a:spAutoFit/>
          </a:bodyPr>
          <a:lstStyle/>
          <a:p>
            <a:r>
              <a:rPr lang="en-US" sz="2000" dirty="0" smtClean="0">
                <a:solidFill>
                  <a:srgbClr val="FF0000"/>
                </a:solidFill>
              </a:rPr>
              <a:t>% of search results changed at each rank in our dataset is 28% on average.</a:t>
            </a:r>
          </a:p>
          <a:p>
            <a:r>
              <a:rPr lang="en-US" sz="2000" dirty="0" err="1" smtClean="0">
                <a:solidFill>
                  <a:srgbClr val="FF0000"/>
                </a:solidFill>
              </a:rPr>
              <a:t>Hannak</a:t>
            </a:r>
            <a:r>
              <a:rPr lang="en-US" sz="2000" dirty="0" smtClean="0">
                <a:solidFill>
                  <a:srgbClr val="FF0000"/>
                </a:solidFill>
              </a:rPr>
              <a:t> </a:t>
            </a:r>
            <a:r>
              <a:rPr lang="en-US" sz="2000" dirty="0">
                <a:solidFill>
                  <a:srgbClr val="FF0000"/>
                </a:solidFill>
              </a:rPr>
              <a:t>et al. report this measure: 11.7</a:t>
            </a:r>
            <a:r>
              <a:rPr lang="en-US" sz="2000" dirty="0" smtClean="0">
                <a:solidFill>
                  <a:srgbClr val="FF0000"/>
                </a:solidFill>
              </a:rPr>
              <a:t>%</a:t>
            </a:r>
            <a:endParaRPr lang="en-US" sz="2000" dirty="0">
              <a:solidFill>
                <a:srgbClr val="FF0000"/>
              </a:solidFill>
            </a:endParaRPr>
          </a:p>
        </p:txBody>
      </p:sp>
    </p:spTree>
    <p:extLst>
      <p:ext uri="{BB962C8B-B14F-4D97-AF65-F5344CB8AC3E}">
        <p14:creationId xmlns:p14="http://schemas.microsoft.com/office/powerpoint/2010/main" val="2402296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a:t>Search inconsistency </a:t>
            </a:r>
            <a:r>
              <a:rPr lang="en-US" dirty="0" smtClean="0"/>
              <a:t>is</a:t>
            </a:r>
            <a:r>
              <a:rPr lang="en-US" dirty="0"/>
              <a:t> </a:t>
            </a:r>
            <a:r>
              <a:rPr lang="en-US" dirty="0" smtClean="0"/>
              <a:t>pervasive</a:t>
            </a:r>
          </a:p>
          <a:p>
            <a:pPr lvl="1"/>
            <a:r>
              <a:rPr lang="en-US" dirty="0"/>
              <a:t>Geographic location introduces inconsistency in about 98%  of </a:t>
            </a:r>
            <a:r>
              <a:rPr lang="en-US" dirty="0" smtClean="0"/>
              <a:t>queries</a:t>
            </a:r>
          </a:p>
          <a:p>
            <a:pPr lvl="1"/>
            <a:r>
              <a:rPr lang="en-US" dirty="0" smtClean="0"/>
              <a:t>User profile results in addition or removal of results more than 60% of the time</a:t>
            </a:r>
          </a:p>
          <a:p>
            <a:r>
              <a:rPr lang="en-US" dirty="0" smtClean="0"/>
              <a:t>Next steps</a:t>
            </a:r>
          </a:p>
          <a:p>
            <a:pPr lvl="1"/>
            <a:r>
              <a:rPr lang="en-US" dirty="0" smtClean="0"/>
              <a:t>More detailed study of how other factors affect results</a:t>
            </a:r>
          </a:p>
          <a:p>
            <a:pPr lvl="1"/>
            <a:r>
              <a:rPr lang="en-US" dirty="0" smtClean="0"/>
              <a:t>More detailed analysis on how inconsistent results may sway public opinions</a:t>
            </a:r>
          </a:p>
        </p:txBody>
      </p:sp>
      <p:sp>
        <p:nvSpPr>
          <p:cNvPr id="4" name="Date Placeholder 3"/>
          <p:cNvSpPr>
            <a:spLocks noGrp="1"/>
          </p:cNvSpPr>
          <p:nvPr>
            <p:ph type="dt" sz="half" idx="10"/>
          </p:nvPr>
        </p:nvSpPr>
        <p:spPr/>
        <p:txBody>
          <a:bodyPr/>
          <a:lstStyle/>
          <a:p>
            <a:fld id="{3DA5C821-C490-44DB-B4EC-CE4FB26BE559}" type="datetime1">
              <a:rPr lang="en-US" smtClean="0"/>
              <a:t>11/13/17</a:t>
            </a:fld>
            <a:endParaRPr lang="en-US"/>
          </a:p>
        </p:txBody>
      </p:sp>
      <p:sp>
        <p:nvSpPr>
          <p:cNvPr id="5" name="Footer Placeholder 4"/>
          <p:cNvSpPr>
            <a:spLocks noGrp="1"/>
          </p:cNvSpPr>
          <p:nvPr>
            <p:ph type="ftr" sz="quarter" idx="11"/>
          </p:nvPr>
        </p:nvSpPr>
        <p:spPr/>
        <p:txBody>
          <a:bodyPr/>
          <a:lstStyle/>
          <a:p>
            <a:r>
              <a:rPr lang="en-US" smtClean="0"/>
              <a:t>http://bobble.gtisc.gatech.edu/</a:t>
            </a:r>
            <a:endParaRPr lang="en-US"/>
          </a:p>
        </p:txBody>
      </p:sp>
      <p:sp>
        <p:nvSpPr>
          <p:cNvPr id="6" name="Slide Number Placeholder 5"/>
          <p:cNvSpPr>
            <a:spLocks noGrp="1"/>
          </p:cNvSpPr>
          <p:nvPr>
            <p:ph type="sldNum" sz="quarter" idx="12"/>
          </p:nvPr>
        </p:nvSpPr>
        <p:spPr/>
        <p:txBody>
          <a:bodyPr/>
          <a:lstStyle/>
          <a:p>
            <a:fld id="{2ED6BB4D-ABBA-48E3-9A8A-2772AF4991B3}" type="slidenum">
              <a:rPr lang="en-US" smtClean="0"/>
              <a:t>22</a:t>
            </a:fld>
            <a:endParaRPr lang="en-US"/>
          </a:p>
        </p:txBody>
      </p:sp>
    </p:spTree>
    <p:extLst>
      <p:ext uri="{BB962C8B-B14F-4D97-AF65-F5344CB8AC3E}">
        <p14:creationId xmlns:p14="http://schemas.microsoft.com/office/powerpoint/2010/main" val="1295787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3830" y="1625107"/>
            <a:ext cx="5369838" cy="1737300"/>
          </a:xfrm>
          <a:prstGeom prst="rect">
            <a:avLst/>
          </a:prstGeom>
        </p:spPr>
      </p:pic>
      <p:sp>
        <p:nvSpPr>
          <p:cNvPr id="3" name="Title 2"/>
          <p:cNvSpPr>
            <a:spLocks noGrp="1"/>
          </p:cNvSpPr>
          <p:nvPr>
            <p:ph type="title"/>
          </p:nvPr>
        </p:nvSpPr>
        <p:spPr/>
        <p:txBody>
          <a:bodyPr/>
          <a:lstStyle/>
          <a:p>
            <a:r>
              <a:rPr lang="en-US" dirty="0" smtClean="0"/>
              <a:t>Happens for News, Too…</a:t>
            </a:r>
            <a:endParaRPr lang="en-US" dirty="0"/>
          </a:p>
        </p:txBody>
      </p:sp>
      <p:sp>
        <p:nvSpPr>
          <p:cNvPr id="4" name="Content Placeholder 3"/>
          <p:cNvSpPr>
            <a:spLocks noGrp="1"/>
          </p:cNvSpPr>
          <p:nvPr>
            <p:ph idx="1"/>
          </p:nvPr>
        </p:nvSpPr>
        <p:spPr>
          <a:xfrm>
            <a:off x="457200" y="3282354"/>
            <a:ext cx="8229600" cy="1312270"/>
          </a:xfrm>
        </p:spPr>
        <p:txBody>
          <a:bodyPr/>
          <a:lstStyle/>
          <a:p>
            <a:r>
              <a:rPr lang="en-US" sz="2400" dirty="0" smtClean="0"/>
              <a:t>20% of news sources responsible for 80% of articles</a:t>
            </a:r>
          </a:p>
          <a:p>
            <a:r>
              <a:rPr lang="en-US" sz="2400" dirty="0" smtClean="0"/>
              <a:t>Local sources ranked higher</a:t>
            </a:r>
          </a:p>
          <a:p>
            <a:r>
              <a:rPr lang="en-US" sz="2400" dirty="0" smtClean="0"/>
              <a:t>8,000 queries returned a result in one country but zero results in at least one other country</a:t>
            </a:r>
          </a:p>
          <a:p>
            <a:endParaRPr lang="en-US" sz="2400" dirty="0"/>
          </a:p>
        </p:txBody>
      </p:sp>
      <p:pic>
        <p:nvPicPr>
          <p:cNvPr id="5" name="Picture 4"/>
          <p:cNvPicPr>
            <a:picLocks noChangeAspect="1"/>
          </p:cNvPicPr>
          <p:nvPr/>
        </p:nvPicPr>
        <p:blipFill>
          <a:blip r:embed="rId3"/>
          <a:stretch>
            <a:fillRect/>
          </a:stretch>
        </p:blipFill>
        <p:spPr>
          <a:xfrm>
            <a:off x="3106016" y="1075135"/>
            <a:ext cx="6037985" cy="784244"/>
          </a:xfrm>
          <a:prstGeom prst="rect">
            <a:avLst/>
          </a:prstGeom>
        </p:spPr>
      </p:pic>
    </p:spTree>
    <p:extLst>
      <p:ext uri="{BB962C8B-B14F-4D97-AF65-F5344CB8AC3E}">
        <p14:creationId xmlns:p14="http://schemas.microsoft.com/office/powerpoint/2010/main" val="148586713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03" y="1992957"/>
            <a:ext cx="8763000" cy="857250"/>
          </a:xfrm>
        </p:spPr>
        <p:txBody>
          <a:bodyPr/>
          <a:lstStyle/>
          <a:p>
            <a:pPr algn="ctr"/>
            <a:r>
              <a:rPr lang="en-US" dirty="0" smtClean="0"/>
              <a:t>What about bad inputs?</a:t>
            </a:r>
            <a:endParaRPr lang="en-US" dirty="0"/>
          </a:p>
        </p:txBody>
      </p:sp>
    </p:spTree>
    <p:extLst>
      <p:ext uri="{BB962C8B-B14F-4D97-AF65-F5344CB8AC3E}">
        <p14:creationId xmlns:p14="http://schemas.microsoft.com/office/powerpoint/2010/main" val="131908239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50"/>
          </a:xfrm>
        </p:spPr>
        <p:txBody>
          <a:bodyPr/>
          <a:lstStyle/>
          <a:p>
            <a:r>
              <a:rPr lang="en-US" dirty="0" smtClean="0"/>
              <a:t>Pollution Attack</a:t>
            </a:r>
            <a:endParaRPr lang="en-US" dirty="0"/>
          </a:p>
        </p:txBody>
      </p:sp>
      <p:sp>
        <p:nvSpPr>
          <p:cNvPr id="3" name="Content Placeholder 2"/>
          <p:cNvSpPr>
            <a:spLocks noGrp="1"/>
          </p:cNvSpPr>
          <p:nvPr>
            <p:ph idx="1"/>
          </p:nvPr>
        </p:nvSpPr>
        <p:spPr>
          <a:xfrm>
            <a:off x="457200" y="1028701"/>
            <a:ext cx="8229600" cy="1257299"/>
          </a:xfrm>
        </p:spPr>
        <p:txBody>
          <a:bodyPr>
            <a:normAutofit fontScale="77500" lnSpcReduction="20000"/>
          </a:bodyPr>
          <a:lstStyle/>
          <a:p>
            <a:r>
              <a:rPr lang="en-US" dirty="0" smtClean="0"/>
              <a:t>Pollution attack targets recommender systems:</a:t>
            </a:r>
          </a:p>
          <a:p>
            <a:pPr lvl="1"/>
            <a:r>
              <a:rPr lang="en-US" dirty="0" smtClean="0"/>
              <a:t>Personalized search</a:t>
            </a:r>
          </a:p>
          <a:p>
            <a:pPr lvl="1"/>
            <a:r>
              <a:rPr lang="en-US" dirty="0" smtClean="0"/>
              <a:t>Video &amp; product recommendation</a:t>
            </a:r>
          </a:p>
          <a:p>
            <a:pPr lvl="1"/>
            <a:r>
              <a:rPr lang="en-US" dirty="0" smtClean="0"/>
              <a:t>Intelligent ad network</a:t>
            </a:r>
          </a:p>
        </p:txBody>
      </p:sp>
      <p:sp>
        <p:nvSpPr>
          <p:cNvPr id="6" name="Slide Number Placeholder 5"/>
          <p:cNvSpPr>
            <a:spLocks noGrp="1"/>
          </p:cNvSpPr>
          <p:nvPr>
            <p:ph type="sldNum" sz="quarter" idx="12"/>
          </p:nvPr>
        </p:nvSpPr>
        <p:spPr/>
        <p:txBody>
          <a:bodyPr/>
          <a:lstStyle/>
          <a:p>
            <a:fld id="{560B41AF-03B6-4033-82EA-472D37EE02ED}" type="slidenum">
              <a:rPr lang="en-US" smtClean="0"/>
              <a:t>25</a:t>
            </a:fld>
            <a:endParaRPr lang="en-US"/>
          </a:p>
        </p:txBody>
      </p:sp>
      <p:sp>
        <p:nvSpPr>
          <p:cNvPr id="34" name="Cloud 33"/>
          <p:cNvSpPr/>
          <p:nvPr/>
        </p:nvSpPr>
        <p:spPr>
          <a:xfrm>
            <a:off x="3593482" y="2057400"/>
            <a:ext cx="4255119" cy="2278264"/>
          </a:xfrm>
          <a:prstGeom prst="cloud">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1876919" y="2457450"/>
            <a:ext cx="4652031" cy="2044154"/>
            <a:chOff x="520402" y="2093060"/>
            <a:chExt cx="5808480" cy="3711898"/>
          </a:xfrm>
        </p:grpSpPr>
        <p:sp>
          <p:nvSpPr>
            <p:cNvPr id="43" name="Rounded Rectangle 42"/>
            <p:cNvSpPr/>
            <p:nvPr/>
          </p:nvSpPr>
          <p:spPr>
            <a:xfrm>
              <a:off x="3890482" y="2388730"/>
              <a:ext cx="2438400" cy="2494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pic>
          <p:nvPicPr>
            <p:cNvPr id="44" name="Picture 17" descr="https://cdn3.iconfinder.com/data/icons/abstract-1/512/intelligence-1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081" y="278214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925452" y="4077543"/>
              <a:ext cx="2380051" cy="1061871"/>
            </a:xfrm>
            <a:prstGeom prst="rect">
              <a:avLst/>
            </a:prstGeom>
            <a:noFill/>
          </p:spPr>
          <p:txBody>
            <a:bodyPr wrap="none" rtlCol="0">
              <a:spAutoFit/>
            </a:bodyPr>
            <a:lstStyle/>
            <a:p>
              <a:pPr algn="ctr"/>
              <a:r>
                <a:rPr lang="en-US" sz="1600" b="1" dirty="0" smtClean="0">
                  <a:solidFill>
                    <a:srgbClr val="FF0000"/>
                  </a:solidFill>
                </a:rPr>
                <a:t>Recommendation</a:t>
              </a:r>
            </a:p>
            <a:p>
              <a:pPr algn="ctr"/>
              <a:r>
                <a:rPr lang="en-US" sz="1600" b="1" dirty="0" smtClean="0">
                  <a:solidFill>
                    <a:srgbClr val="FF0000"/>
                  </a:solidFill>
                </a:rPr>
                <a:t>algorithms</a:t>
              </a:r>
              <a:endParaRPr lang="en-US" sz="1600" b="1" dirty="0">
                <a:solidFill>
                  <a:srgbClr val="FF0000"/>
                </a:solidFill>
              </a:endParaRPr>
            </a:p>
          </p:txBody>
        </p:sp>
        <p:sp>
          <p:nvSpPr>
            <p:cNvPr id="47" name="Right Arrow 46"/>
            <p:cNvSpPr/>
            <p:nvPr/>
          </p:nvSpPr>
          <p:spPr>
            <a:xfrm>
              <a:off x="1904814" y="2557478"/>
              <a:ext cx="1985666" cy="4418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ight Arrow 47"/>
            <p:cNvSpPr/>
            <p:nvPr/>
          </p:nvSpPr>
          <p:spPr>
            <a:xfrm rot="10800000">
              <a:off x="1904813" y="4218542"/>
              <a:ext cx="1985667" cy="4418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9" name="Picture 33" descr="http://www2.psd100.com/ppp/2013/10/0401/Folder-Live-Data-icon-10042300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202" y="3968544"/>
              <a:ext cx="1023398" cy="102339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9" descr="http://www.usabledatabases.com/database/icons-data-in-categories/attachment/images/User%20Fil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60" y="2093060"/>
              <a:ext cx="1031140" cy="103114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629610" y="3156597"/>
              <a:ext cx="935098" cy="670655"/>
            </a:xfrm>
            <a:prstGeom prst="rect">
              <a:avLst/>
            </a:prstGeom>
            <a:noFill/>
          </p:spPr>
          <p:txBody>
            <a:bodyPr wrap="none" rtlCol="0">
              <a:spAutoFit/>
            </a:bodyPr>
            <a:lstStyle/>
            <a:p>
              <a:pPr algn="ctr"/>
              <a:r>
                <a:rPr lang="en-US" b="1" dirty="0" smtClean="0">
                  <a:solidFill>
                    <a:srgbClr val="FF0000"/>
                  </a:solidFill>
                </a:rPr>
                <a:t>Input</a:t>
              </a:r>
              <a:endParaRPr lang="en-US" b="1" dirty="0">
                <a:solidFill>
                  <a:srgbClr val="FF0000"/>
                </a:solidFill>
              </a:endParaRPr>
            </a:p>
          </p:txBody>
        </p:sp>
        <p:sp>
          <p:nvSpPr>
            <p:cNvPr id="52" name="TextBox 51"/>
            <p:cNvSpPr txBox="1"/>
            <p:nvPr/>
          </p:nvSpPr>
          <p:spPr>
            <a:xfrm>
              <a:off x="520402" y="5134303"/>
              <a:ext cx="1175277" cy="670655"/>
            </a:xfrm>
            <a:prstGeom prst="rect">
              <a:avLst/>
            </a:prstGeom>
            <a:noFill/>
          </p:spPr>
          <p:txBody>
            <a:bodyPr wrap="none" rtlCol="0">
              <a:spAutoFit/>
            </a:bodyPr>
            <a:lstStyle/>
            <a:p>
              <a:pPr algn="ctr"/>
              <a:r>
                <a:rPr lang="en-US" b="1" dirty="0" smtClean="0">
                  <a:solidFill>
                    <a:srgbClr val="FF0000"/>
                  </a:solidFill>
                </a:rPr>
                <a:t>Output</a:t>
              </a:r>
              <a:endParaRPr lang="en-US" b="1" dirty="0">
                <a:solidFill>
                  <a:srgbClr val="FF0000"/>
                </a:solidFill>
              </a:endParaRPr>
            </a:p>
          </p:txBody>
        </p:sp>
      </p:grpSp>
      <p:pic>
        <p:nvPicPr>
          <p:cNvPr id="53" name="Picture 4" descr="http://www.computer-lock.com/wp-content/uploads/2014/06/Malware-Removal-Tool-Using-One-Can-Save-You-A-Lot-Of-Troub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00" y="2228850"/>
            <a:ext cx="724110" cy="54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680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Pollution Attack</a:t>
            </a:r>
            <a:endParaRPr lang="en-US" dirty="0"/>
          </a:p>
        </p:txBody>
      </p:sp>
      <p:sp>
        <p:nvSpPr>
          <p:cNvPr id="6" name="Slide Number Placeholder 5"/>
          <p:cNvSpPr>
            <a:spLocks noGrp="1"/>
          </p:cNvSpPr>
          <p:nvPr>
            <p:ph type="sldNum" sz="quarter" idx="12"/>
          </p:nvPr>
        </p:nvSpPr>
        <p:spPr/>
        <p:txBody>
          <a:bodyPr/>
          <a:lstStyle/>
          <a:p>
            <a:fld id="{560B41AF-03B6-4033-82EA-472D37EE02ED}" type="slidenum">
              <a:rPr lang="en-US" smtClean="0"/>
              <a:t>26</a:t>
            </a:fld>
            <a:endParaRPr lang="en-US"/>
          </a:p>
        </p:txBody>
      </p:sp>
      <p:sp>
        <p:nvSpPr>
          <p:cNvPr id="7" name="Rectangle 6"/>
          <p:cNvSpPr/>
          <p:nvPr/>
        </p:nvSpPr>
        <p:spPr>
          <a:xfrm>
            <a:off x="152401" y="2171700"/>
            <a:ext cx="5097097" cy="210021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p>
        </p:txBody>
      </p:sp>
      <p:pic>
        <p:nvPicPr>
          <p:cNvPr id="8" name="Picture 2" descr="http://www.promoface.co.za/images/UserProfile1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015" y="3014618"/>
            <a:ext cx="1062850" cy="7971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62920" y="3871868"/>
            <a:ext cx="2006642" cy="369332"/>
          </a:xfrm>
          <a:prstGeom prst="rect">
            <a:avLst/>
          </a:prstGeom>
          <a:noFill/>
        </p:spPr>
        <p:txBody>
          <a:bodyPr wrap="none" rtlCol="0">
            <a:spAutoFit/>
          </a:bodyPr>
          <a:lstStyle/>
          <a:p>
            <a:r>
              <a:rPr lang="en-US" dirty="0" smtClean="0"/>
              <a:t>Preference profile</a:t>
            </a:r>
            <a:endParaRPr lang="en-US" dirty="0"/>
          </a:p>
        </p:txBody>
      </p:sp>
      <p:sp>
        <p:nvSpPr>
          <p:cNvPr id="10" name="TextBox 9"/>
          <p:cNvSpPr txBox="1"/>
          <p:nvPr/>
        </p:nvSpPr>
        <p:spPr>
          <a:xfrm>
            <a:off x="333377" y="3758256"/>
            <a:ext cx="1172805" cy="369332"/>
          </a:xfrm>
          <a:prstGeom prst="rect">
            <a:avLst/>
          </a:prstGeom>
          <a:noFill/>
        </p:spPr>
        <p:txBody>
          <a:bodyPr wrap="none" rtlCol="0">
            <a:spAutoFit/>
          </a:bodyPr>
          <a:lstStyle/>
          <a:p>
            <a:r>
              <a:rPr lang="en-US" dirty="0" smtClean="0"/>
              <a:t>Database</a:t>
            </a:r>
            <a:endParaRPr lang="en-US" dirty="0"/>
          </a:p>
        </p:txBody>
      </p:sp>
      <p:sp>
        <p:nvSpPr>
          <p:cNvPr id="11" name="TextBox 10"/>
          <p:cNvSpPr txBox="1"/>
          <p:nvPr/>
        </p:nvSpPr>
        <p:spPr>
          <a:xfrm>
            <a:off x="6942129" y="3766319"/>
            <a:ext cx="1698377" cy="369332"/>
          </a:xfrm>
          <a:prstGeom prst="rect">
            <a:avLst/>
          </a:prstGeom>
          <a:noFill/>
        </p:spPr>
        <p:txBody>
          <a:bodyPr wrap="none" rtlCol="0">
            <a:spAutoFit/>
          </a:bodyPr>
          <a:lstStyle/>
          <a:p>
            <a:r>
              <a:rPr lang="en-US" dirty="0" smtClean="0"/>
              <a:t>User computer</a:t>
            </a:r>
            <a:endParaRPr lang="en-US" dirty="0"/>
          </a:p>
        </p:txBody>
      </p:sp>
      <p:pic>
        <p:nvPicPr>
          <p:cNvPr id="12" name="Picture 2" descr="http://cdn1.iconfinder.com/data/icons/flatforlinux/256/1%20-%20My%20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9337" y="2938772"/>
            <a:ext cx="951661" cy="7137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cons.iconarchive.com/icons/deleket/scrap/256/Us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8459" y="3210278"/>
            <a:ext cx="572394" cy="42929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00200" y="4271917"/>
            <a:ext cx="2750222" cy="400110"/>
          </a:xfrm>
          <a:prstGeom prst="rect">
            <a:avLst/>
          </a:prstGeom>
          <a:noFill/>
        </p:spPr>
        <p:txBody>
          <a:bodyPr wrap="none" rtlCol="0">
            <a:spAutoFit/>
          </a:bodyPr>
          <a:lstStyle/>
          <a:p>
            <a:r>
              <a:rPr lang="en-US" sz="2000" dirty="0" smtClean="0"/>
              <a:t>Recommender system </a:t>
            </a:r>
            <a:endParaRPr lang="en-US" sz="2000" dirty="0"/>
          </a:p>
        </p:txBody>
      </p:sp>
      <p:sp>
        <p:nvSpPr>
          <p:cNvPr id="15" name="TextBox 14"/>
          <p:cNvSpPr txBox="1"/>
          <p:nvPr/>
        </p:nvSpPr>
        <p:spPr>
          <a:xfrm>
            <a:off x="4953000" y="2987651"/>
            <a:ext cx="2199040" cy="369332"/>
          </a:xfrm>
          <a:prstGeom prst="rect">
            <a:avLst/>
          </a:prstGeom>
          <a:noFill/>
        </p:spPr>
        <p:txBody>
          <a:bodyPr wrap="none" rtlCol="0">
            <a:spAutoFit/>
          </a:bodyPr>
          <a:lstStyle/>
          <a:p>
            <a:r>
              <a:rPr lang="en-US" dirty="0" smtClean="0"/>
              <a:t>Browsing behaviors</a:t>
            </a:r>
            <a:endParaRPr lang="en-US" dirty="0"/>
          </a:p>
        </p:txBody>
      </p:sp>
      <p:sp>
        <p:nvSpPr>
          <p:cNvPr id="16" name="Right Arrow 15"/>
          <p:cNvSpPr/>
          <p:nvPr/>
        </p:nvSpPr>
        <p:spPr>
          <a:xfrm rot="10800000">
            <a:off x="4648200" y="3231048"/>
            <a:ext cx="2438400" cy="38775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7" name="Group 16"/>
          <p:cNvGrpSpPr/>
          <p:nvPr/>
        </p:nvGrpSpPr>
        <p:grpSpPr>
          <a:xfrm>
            <a:off x="1415996" y="2343151"/>
            <a:ext cx="1570224" cy="1077100"/>
            <a:chOff x="1415996" y="3429000"/>
            <a:chExt cx="1570224" cy="1436132"/>
          </a:xfrm>
        </p:grpSpPr>
        <p:sp>
          <p:nvSpPr>
            <p:cNvPr id="18" name="TextBox 17"/>
            <p:cNvSpPr txBox="1"/>
            <p:nvPr/>
          </p:nvSpPr>
          <p:spPr>
            <a:xfrm>
              <a:off x="1415996" y="4003358"/>
              <a:ext cx="1570224" cy="861774"/>
            </a:xfrm>
            <a:prstGeom prst="rect">
              <a:avLst/>
            </a:prstGeom>
            <a:noFill/>
          </p:spPr>
          <p:txBody>
            <a:bodyPr wrap="none" rtlCol="0">
              <a:spAutoFit/>
            </a:bodyPr>
            <a:lstStyle/>
            <a:p>
              <a:pPr algn="ctr"/>
              <a:r>
                <a:rPr lang="en-US" dirty="0" smtClean="0"/>
                <a:t>Most relevant </a:t>
              </a:r>
            </a:p>
            <a:p>
              <a:pPr algn="ctr"/>
              <a:r>
                <a:rPr lang="en-US" dirty="0" smtClean="0"/>
                <a:t>content</a:t>
              </a:r>
              <a:endParaRPr lang="en-US" dirty="0"/>
            </a:p>
          </p:txBody>
        </p:sp>
        <p:pic>
          <p:nvPicPr>
            <p:cNvPr id="19" name="Picture 2" descr="http://www.photonautes-associes.fr/ob/newob/images/tags/webp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511" y="3429000"/>
              <a:ext cx="611089" cy="61109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http://www.iconsdb.com/icons/preview/icon-sets/web-2-blue/database-xx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1" y="2900318"/>
            <a:ext cx="1215381" cy="911536"/>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5511580" y="914401"/>
            <a:ext cx="1724526" cy="960674"/>
            <a:chOff x="2057209" y="1488744"/>
            <a:chExt cx="1724526" cy="1280898"/>
          </a:xfrm>
        </p:grpSpPr>
        <p:pic>
          <p:nvPicPr>
            <p:cNvPr id="22" name="Picture 8" descr="http://www.opensecurityarchitecture.org/cms/images/OSA_images/icon_library/osa_user_black_ha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1891" y="1540343"/>
              <a:ext cx="821856" cy="8218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057209" y="2277199"/>
              <a:ext cx="1724526" cy="492443"/>
            </a:xfrm>
            <a:prstGeom prst="rect">
              <a:avLst/>
            </a:prstGeom>
            <a:noFill/>
          </p:spPr>
          <p:txBody>
            <a:bodyPr wrap="none" rtlCol="0">
              <a:spAutoFit/>
            </a:bodyPr>
            <a:lstStyle/>
            <a:p>
              <a:r>
                <a:rPr lang="en-US" dirty="0"/>
                <a:t>p</a:t>
              </a:r>
              <a:r>
                <a:rPr lang="en-US" dirty="0" smtClean="0"/>
                <a:t>ollution attack</a:t>
              </a:r>
              <a:endParaRPr lang="en-US" dirty="0"/>
            </a:p>
          </p:txBody>
        </p:sp>
        <p:sp>
          <p:nvSpPr>
            <p:cNvPr id="24" name="Rounded Rectangle 23"/>
            <p:cNvSpPr/>
            <p:nvPr/>
          </p:nvSpPr>
          <p:spPr>
            <a:xfrm>
              <a:off x="2069719" y="1488744"/>
              <a:ext cx="1630889" cy="1189208"/>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Down Arrow 24"/>
          <p:cNvSpPr/>
          <p:nvPr/>
        </p:nvSpPr>
        <p:spPr>
          <a:xfrm rot="1002685">
            <a:off x="5849254" y="1899702"/>
            <a:ext cx="518512" cy="11259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6" descr="http://www.acereport.org/wp-content/uploads/2011/11/radiation_symbol-03.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81" y="3016293"/>
            <a:ext cx="702675" cy="52700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295401" y="2269133"/>
            <a:ext cx="1570449" cy="891668"/>
            <a:chOff x="4163982" y="1942910"/>
            <a:chExt cx="1570449" cy="1188891"/>
          </a:xfrm>
        </p:grpSpPr>
        <p:pic>
          <p:nvPicPr>
            <p:cNvPr id="28" name="Picture 8" descr="http://www.racoondev.com/sites/default/files/field/image/webpage-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1557" y="1942910"/>
              <a:ext cx="694601" cy="69460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163982" y="2639358"/>
              <a:ext cx="1570449" cy="492443"/>
            </a:xfrm>
            <a:prstGeom prst="rect">
              <a:avLst/>
            </a:prstGeom>
            <a:noFill/>
          </p:spPr>
          <p:txBody>
            <a:bodyPr wrap="none" rtlCol="0">
              <a:spAutoFit/>
            </a:bodyPr>
            <a:lstStyle/>
            <a:p>
              <a:r>
                <a:rPr lang="en-US" dirty="0" smtClean="0"/>
                <a:t>False content</a:t>
              </a:r>
              <a:endParaRPr lang="en-US" dirty="0"/>
            </a:p>
          </p:txBody>
        </p:sp>
      </p:grpSp>
      <p:sp>
        <p:nvSpPr>
          <p:cNvPr id="30" name="TextBox 29"/>
          <p:cNvSpPr txBox="1"/>
          <p:nvPr/>
        </p:nvSpPr>
        <p:spPr>
          <a:xfrm>
            <a:off x="4756526" y="2980551"/>
            <a:ext cx="2776346" cy="369332"/>
          </a:xfrm>
          <a:prstGeom prst="rect">
            <a:avLst/>
          </a:prstGeom>
          <a:noFill/>
        </p:spPr>
        <p:txBody>
          <a:bodyPr wrap="none" rtlCol="0">
            <a:spAutoFit/>
          </a:bodyPr>
          <a:lstStyle/>
          <a:p>
            <a:r>
              <a:rPr lang="en-US" dirty="0" smtClean="0">
                <a:solidFill>
                  <a:srgbClr val="FF0000"/>
                </a:solidFill>
              </a:rPr>
              <a:t>Fake Browsing behaviors</a:t>
            </a:r>
            <a:endParaRPr lang="en-US" dirty="0">
              <a:solidFill>
                <a:srgbClr val="FF0000"/>
              </a:solidFill>
            </a:endParaRPr>
          </a:p>
        </p:txBody>
      </p:sp>
      <p:sp>
        <p:nvSpPr>
          <p:cNvPr id="31" name="TextBox 30"/>
          <p:cNvSpPr txBox="1"/>
          <p:nvPr/>
        </p:nvSpPr>
        <p:spPr>
          <a:xfrm rot="20493386">
            <a:off x="7937984" y="2646134"/>
            <a:ext cx="982360" cy="584776"/>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200" b="1" dirty="0" smtClean="0"/>
              <a:t>Bob</a:t>
            </a:r>
            <a:endParaRPr lang="en-US" sz="3200" b="1" dirty="0"/>
          </a:p>
        </p:txBody>
      </p:sp>
    </p:spTree>
    <p:extLst>
      <p:ext uri="{BB962C8B-B14F-4D97-AF65-F5344CB8AC3E}">
        <p14:creationId xmlns:p14="http://schemas.microsoft.com/office/powerpoint/2010/main" val="1797692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6" presetClass="entr" presetSubtype="21"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5E-6 1.11111E-6 L 0.58438 -0.05556 " pathEditMode="relative" rAng="0" ptsTypes="AA">
                                      <p:cBhvr>
                                        <p:cTn id="50" dur="2000" fill="hold"/>
                                        <p:tgtEl>
                                          <p:spTgt spid="17"/>
                                        </p:tgtEl>
                                        <p:attrNameLst>
                                          <p:attrName>ppt_x</p:attrName>
                                          <p:attrName>ppt_y</p:attrName>
                                        </p:attrNameLst>
                                      </p:cBhvr>
                                      <p:rCtr x="29219" y="-2778"/>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 presetClass="exit" presetSubtype="0" fill="hold"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heel(1)">
                                      <p:cBhvr>
                                        <p:cTn id="71" dur="2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1.66667E-6 -4.44444E-6 L 0.59688 -0.05208 " pathEditMode="relative" rAng="0" ptsTypes="AA">
                                      <p:cBhvr>
                                        <p:cTn id="80" dur="2000" fill="hold"/>
                                        <p:tgtEl>
                                          <p:spTgt spid="27"/>
                                        </p:tgtEl>
                                        <p:attrNameLst>
                                          <p:attrName>ppt_x</p:attrName>
                                          <p:attrName>ppt_y</p:attrName>
                                        </p:attrNameLst>
                                      </p:cBhvr>
                                      <p:rCtr x="29844"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4" grpId="0"/>
      <p:bldP spid="15" grpId="0"/>
      <p:bldP spid="15" grpId="1"/>
      <p:bldP spid="16" grpId="0" animBg="1"/>
      <p:bldP spid="25" grpId="0" animBg="1"/>
      <p:bldP spid="30" grpId="0"/>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Pollution Attack on Search Engine</a:t>
            </a:r>
            <a:endParaRPr lang="en-US" dirty="0"/>
          </a:p>
        </p:txBody>
      </p:sp>
      <p:sp>
        <p:nvSpPr>
          <p:cNvPr id="6" name="Slide Number Placeholder 5"/>
          <p:cNvSpPr>
            <a:spLocks noGrp="1"/>
          </p:cNvSpPr>
          <p:nvPr>
            <p:ph type="sldNum" sz="quarter" idx="12"/>
          </p:nvPr>
        </p:nvSpPr>
        <p:spPr/>
        <p:txBody>
          <a:bodyPr/>
          <a:lstStyle/>
          <a:p>
            <a:fld id="{560B41AF-03B6-4033-82EA-472D37EE02ED}" type="slidenum">
              <a:rPr lang="en-US" smtClean="0"/>
              <a:t>27</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898353"/>
            <a:ext cx="5505450" cy="3321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4121944"/>
            <a:ext cx="5391150" cy="6786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Right Arrow 9"/>
          <p:cNvSpPr/>
          <p:nvPr/>
        </p:nvSpPr>
        <p:spPr>
          <a:xfrm rot="20231121">
            <a:off x="1590851" y="4355895"/>
            <a:ext cx="533400" cy="339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362200" y="4146988"/>
            <a:ext cx="5334000" cy="637565"/>
          </a:xfrm>
          <a:prstGeom prst="roundRect">
            <a:avLst/>
          </a:prstGeom>
          <a:solidFill>
            <a:schemeClr val="accent2">
              <a:alpha val="0"/>
            </a:schemeClr>
          </a:solid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ight Arrow 12"/>
          <p:cNvSpPr/>
          <p:nvPr/>
        </p:nvSpPr>
        <p:spPr>
          <a:xfrm rot="20231121">
            <a:off x="1590851" y="1098345"/>
            <a:ext cx="533400" cy="339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62200" y="889438"/>
            <a:ext cx="5334000" cy="637565"/>
          </a:xfrm>
          <a:prstGeom prst="roundRect">
            <a:avLst/>
          </a:prstGeom>
          <a:solidFill>
            <a:schemeClr val="accent2">
              <a:alpha val="0"/>
            </a:schemeClr>
          </a:solid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457200" y="4500517"/>
            <a:ext cx="1211214" cy="400110"/>
          </a:xfrm>
          <a:prstGeom prst="rect">
            <a:avLst/>
          </a:prstGeom>
          <a:noFill/>
        </p:spPr>
        <p:txBody>
          <a:bodyPr wrap="none" rtlCol="0">
            <a:spAutoFit/>
          </a:bodyPr>
          <a:lstStyle/>
          <a:p>
            <a:r>
              <a:rPr lang="en-US" sz="2000" dirty="0" smtClean="0">
                <a:solidFill>
                  <a:srgbClr val="FF0000"/>
                </a:solidFill>
              </a:rPr>
              <a:t>Rank 6th</a:t>
            </a:r>
            <a:endParaRPr lang="en-US" sz="2000" dirty="0">
              <a:solidFill>
                <a:srgbClr val="FF0000"/>
              </a:solidFill>
            </a:endParaRPr>
          </a:p>
        </p:txBody>
      </p:sp>
      <p:sp>
        <p:nvSpPr>
          <p:cNvPr id="16" name="TextBox 15"/>
          <p:cNvSpPr txBox="1"/>
          <p:nvPr/>
        </p:nvSpPr>
        <p:spPr>
          <a:xfrm>
            <a:off x="457201" y="1257253"/>
            <a:ext cx="1196812" cy="400110"/>
          </a:xfrm>
          <a:prstGeom prst="rect">
            <a:avLst/>
          </a:prstGeom>
          <a:noFill/>
        </p:spPr>
        <p:txBody>
          <a:bodyPr wrap="none" rtlCol="0">
            <a:spAutoFit/>
          </a:bodyPr>
          <a:lstStyle/>
          <a:p>
            <a:r>
              <a:rPr lang="en-US" sz="2000" dirty="0" smtClean="0">
                <a:solidFill>
                  <a:srgbClr val="FF0000"/>
                </a:solidFill>
              </a:rPr>
              <a:t>Rank 1st</a:t>
            </a:r>
            <a:endParaRPr lang="en-US" sz="2000" dirty="0">
              <a:solidFill>
                <a:srgbClr val="FF0000"/>
              </a:solidFill>
            </a:endParaRPr>
          </a:p>
        </p:txBody>
      </p:sp>
    </p:spTree>
    <p:extLst>
      <p:ext uri="{BB962C8B-B14F-4D97-AF65-F5344CB8AC3E}">
        <p14:creationId xmlns:p14="http://schemas.microsoft.com/office/powerpoint/2010/main" val="284255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64" presetClass="path" presetSubtype="0" accel="50000" decel="50000" fill="hold" nodeType="clickEffect">
                                  <p:stCondLst>
                                    <p:cond delay="0"/>
                                  </p:stCondLst>
                                  <p:childTnLst>
                                    <p:animMotion origin="layout" path="M 1.66667E-6 7.40741E-7 L -0.00104 -0.63704 " pathEditMode="relative" rAng="0" ptsTypes="AA">
                                      <p:cBhvr>
                                        <p:cTn id="25" dur="1000" fill="hold"/>
                                        <p:tgtEl>
                                          <p:spTgt spid="8"/>
                                        </p:tgtEl>
                                        <p:attrNameLst>
                                          <p:attrName>ppt_x</p:attrName>
                                          <p:attrName>ppt_y</p:attrName>
                                        </p:attrNameLst>
                                      </p:cBhvr>
                                      <p:rCtr x="-52" y="-31852"/>
                                    </p:animMotion>
                                  </p:childTnLst>
                                </p:cTn>
                              </p:par>
                              <p:par>
                                <p:cTn id="26" presetID="42" presetClass="path" presetSubtype="0" accel="50000" decel="50000" fill="hold" nodeType="withEffect">
                                  <p:stCondLst>
                                    <p:cond delay="0"/>
                                  </p:stCondLst>
                                  <p:childTnLst>
                                    <p:animMotion origin="layout" path="M 1.66667E-6 -3.33333E-6 L 0.00104 0.12153 " pathEditMode="relative" rAng="0" ptsTypes="AA">
                                      <p:cBhvr>
                                        <p:cTn id="27" dur="2000" fill="hold"/>
                                        <p:tgtEl>
                                          <p:spTgt spid="7"/>
                                        </p:tgtEl>
                                        <p:attrNameLst>
                                          <p:attrName>ppt_x</p:attrName>
                                          <p:attrName>ppt_y</p:attrName>
                                        </p:attrNameLst>
                                      </p:cBhvr>
                                      <p:rCtr x="52" y="6065"/>
                                    </p:animMotion>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2000"/>
                            </p:stCondLst>
                            <p:childTnLst>
                              <p:par>
                                <p:cTn id="35" presetID="16" presetClass="entr" presetSubtype="21"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4" grpId="0" animBg="1"/>
      <p:bldP spid="15" grpId="0"/>
      <p:bldP spid="15" grpId="1"/>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Pollution Attacks</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28</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51" y="1264210"/>
            <a:ext cx="7547031" cy="3042397"/>
          </a:xfrm>
          <a:prstGeom prst="rect">
            <a:avLst/>
          </a:prstGeom>
        </p:spPr>
      </p:pic>
      <p:sp>
        <p:nvSpPr>
          <p:cNvPr id="8" name="TextBox 7"/>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a:t>
            </a:r>
            <a:r>
              <a:rPr lang="en-US" sz="1400" b="1" dirty="0" smtClean="0">
                <a:solidFill>
                  <a:srgbClr val="1F497D"/>
                </a:solidFill>
              </a:rPr>
              <a:t>Services. </a:t>
            </a:r>
            <a:r>
              <a:rPr lang="en-US" sz="1400" dirty="0" smtClean="0"/>
              <a:t>X</a:t>
            </a:r>
            <a:r>
              <a:rPr lang="en-US" sz="1400" dirty="0"/>
              <a:t>. Xing, W. Ming, D. </a:t>
            </a:r>
            <a:r>
              <a:rPr lang="en-US" sz="1400" dirty="0" err="1"/>
              <a:t>Doozan</a:t>
            </a:r>
            <a:r>
              <a:rPr lang="en-US" sz="1400" dirty="0"/>
              <a:t>, A. </a:t>
            </a:r>
            <a:r>
              <a:rPr lang="en-US" sz="1400" dirty="0" err="1"/>
              <a:t>Snoeren</a:t>
            </a:r>
            <a:r>
              <a:rPr lang="en-US" sz="1400" dirty="0"/>
              <a:t>, N. Feamster, W. </a:t>
            </a:r>
            <a:r>
              <a:rPr lang="en-US" sz="1400" dirty="0" smtClean="0"/>
              <a:t>Lee.  In </a:t>
            </a:r>
            <a:r>
              <a:rPr lang="en-US" sz="1400" i="1" dirty="0"/>
              <a:t>USENIX Security Symposium</a:t>
            </a:r>
            <a:r>
              <a:rPr lang="en-US" sz="1400" dirty="0"/>
              <a:t>, 2013</a:t>
            </a:r>
            <a:r>
              <a:rPr lang="en-US" sz="1400" dirty="0" smtClean="0"/>
              <a:t>.</a:t>
            </a:r>
            <a:endParaRPr lang="en-US" sz="1400" b="1" dirty="0">
              <a:solidFill>
                <a:srgbClr val="FF0000"/>
              </a:solidFill>
            </a:endParaRPr>
          </a:p>
        </p:txBody>
      </p:sp>
    </p:spTree>
    <p:extLst>
      <p:ext uri="{BB962C8B-B14F-4D97-AF65-F5344CB8AC3E}">
        <p14:creationId xmlns:p14="http://schemas.microsoft.com/office/powerpoint/2010/main" val="4494461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4" y="205979"/>
            <a:ext cx="6553201" cy="857250"/>
          </a:xfrm>
        </p:spPr>
        <p:txBody>
          <a:bodyPr>
            <a:normAutofit fontScale="90000"/>
          </a:bodyPr>
          <a:lstStyle/>
          <a:p>
            <a:pPr algn="l"/>
            <a:r>
              <a:rPr lang="en-US" dirty="0" smtClean="0"/>
              <a:t>Personalization as </a:t>
            </a:r>
            <a:br>
              <a:rPr lang="en-US" dirty="0" smtClean="0"/>
            </a:br>
            <a:r>
              <a:rPr lang="en-US" dirty="0" smtClean="0"/>
              <a:t>“Filter Bubble”</a:t>
            </a:r>
            <a:endParaRPr lang="en-US" dirty="0"/>
          </a:p>
        </p:txBody>
      </p:sp>
      <p:sp>
        <p:nvSpPr>
          <p:cNvPr id="3" name="Content Placeholder 2"/>
          <p:cNvSpPr>
            <a:spLocks noGrp="1"/>
          </p:cNvSpPr>
          <p:nvPr>
            <p:ph idx="1"/>
          </p:nvPr>
        </p:nvSpPr>
        <p:spPr>
          <a:xfrm>
            <a:off x="457200" y="3856174"/>
            <a:ext cx="8229600" cy="1071181"/>
          </a:xfrm>
        </p:spPr>
        <p:txBody>
          <a:bodyPr/>
          <a:lstStyle/>
          <a:p>
            <a:r>
              <a:rPr lang="en-US" sz="2000" dirty="0" smtClean="0"/>
              <a:t>Online personalization is creating situations where we only see things that already suit our own tastes.</a:t>
            </a:r>
          </a:p>
          <a:p>
            <a:r>
              <a:rPr lang="en-US" sz="2000" b="1" dirty="0" smtClean="0"/>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3</a:t>
            </a:fld>
            <a:endParaRPr lang="en-US"/>
          </a:p>
        </p:txBody>
      </p:sp>
      <p:sp>
        <p:nvSpPr>
          <p:cNvPr id="4" name="TextBox 3"/>
          <p:cNvSpPr txBox="1"/>
          <p:nvPr/>
        </p:nvSpPr>
        <p:spPr>
          <a:xfrm>
            <a:off x="204836" y="2118341"/>
            <a:ext cx="8753113" cy="1200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t>“A squirrel dying in front of your house may be more relevant to your interests right now than people dying in Africa.” </a:t>
            </a:r>
          </a:p>
          <a:p>
            <a:r>
              <a:rPr lang="en-US" sz="2400" dirty="0"/>
              <a:t>	</a:t>
            </a:r>
            <a:r>
              <a:rPr lang="en-US" sz="2400" dirty="0" smtClean="0"/>
              <a:t>											– Mark </a:t>
            </a:r>
            <a:r>
              <a:rPr lang="en-US" sz="2400" dirty="0" err="1" smtClean="0"/>
              <a:t>Zuckerberg</a:t>
            </a:r>
            <a:endParaRPr lang="en-US" sz="2400" dirty="0"/>
          </a:p>
        </p:txBody>
      </p:sp>
      <p:pic>
        <p:nvPicPr>
          <p:cNvPr id="5" name="Picture 4"/>
          <p:cNvPicPr>
            <a:picLocks noChangeAspect="1"/>
          </p:cNvPicPr>
          <p:nvPr/>
        </p:nvPicPr>
        <p:blipFill>
          <a:blip r:embed="rId2"/>
          <a:stretch>
            <a:fillRect/>
          </a:stretch>
        </p:blipFill>
        <p:spPr>
          <a:xfrm>
            <a:off x="7105842" y="171452"/>
            <a:ext cx="1521869" cy="994455"/>
          </a:xfrm>
          <a:prstGeom prst="rect">
            <a:avLst/>
          </a:prstGeom>
        </p:spPr>
      </p:pic>
      <p:pic>
        <p:nvPicPr>
          <p:cNvPr id="7" name="Picture 6"/>
          <p:cNvPicPr>
            <a:picLocks noChangeAspect="1"/>
          </p:cNvPicPr>
          <p:nvPr/>
        </p:nvPicPr>
        <p:blipFill>
          <a:blip r:embed="rId3"/>
          <a:stretch>
            <a:fillRect/>
          </a:stretch>
        </p:blipFill>
        <p:spPr>
          <a:xfrm>
            <a:off x="238720" y="1477218"/>
            <a:ext cx="1877874" cy="456780"/>
          </a:xfrm>
          <a:prstGeom prst="rect">
            <a:avLst/>
          </a:prstGeom>
        </p:spPr>
      </p:pic>
      <p:pic>
        <p:nvPicPr>
          <p:cNvPr id="8" name="Picture 7"/>
          <p:cNvPicPr>
            <a:picLocks noChangeAspect="1"/>
          </p:cNvPicPr>
          <p:nvPr/>
        </p:nvPicPr>
        <p:blipFill>
          <a:blip r:embed="rId4"/>
          <a:stretch>
            <a:fillRect/>
          </a:stretch>
        </p:blipFill>
        <p:spPr>
          <a:xfrm>
            <a:off x="2224976" y="1410787"/>
            <a:ext cx="2310852" cy="523212"/>
          </a:xfrm>
          <a:prstGeom prst="rect">
            <a:avLst/>
          </a:prstGeom>
        </p:spPr>
      </p:pic>
      <p:pic>
        <p:nvPicPr>
          <p:cNvPr id="9" name="Picture 8"/>
          <p:cNvPicPr>
            <a:picLocks noChangeAspect="1"/>
          </p:cNvPicPr>
          <p:nvPr/>
        </p:nvPicPr>
        <p:blipFill>
          <a:blip r:embed="rId5"/>
          <a:stretch>
            <a:fillRect/>
          </a:stretch>
        </p:blipFill>
        <p:spPr>
          <a:xfrm>
            <a:off x="4672388" y="1495817"/>
            <a:ext cx="2166454" cy="427942"/>
          </a:xfrm>
          <a:prstGeom prst="rect">
            <a:avLst/>
          </a:prstGeom>
        </p:spPr>
      </p:pic>
      <p:pic>
        <p:nvPicPr>
          <p:cNvPr id="10" name="Picture 9"/>
          <p:cNvPicPr>
            <a:picLocks noChangeAspect="1"/>
          </p:cNvPicPr>
          <p:nvPr/>
        </p:nvPicPr>
        <p:blipFill>
          <a:blip r:embed="rId6"/>
          <a:stretch>
            <a:fillRect/>
          </a:stretch>
        </p:blipFill>
        <p:spPr>
          <a:xfrm>
            <a:off x="7025965" y="1410787"/>
            <a:ext cx="1809080" cy="550706"/>
          </a:xfrm>
          <a:prstGeom prst="rect">
            <a:avLst/>
          </a:prstGeom>
        </p:spPr>
      </p:pic>
    </p:spTree>
    <p:extLst>
      <p:ext uri="{BB962C8B-B14F-4D97-AF65-F5344CB8AC3E}">
        <p14:creationId xmlns:p14="http://schemas.microsoft.com/office/powerpoint/2010/main" val="3749140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Search engines deliver inconsistent search results</a:t>
            </a:r>
          </a:p>
          <a:p>
            <a:endParaRPr lang="en-US" dirty="0"/>
          </a:p>
          <a:p>
            <a:r>
              <a:rPr lang="en-US" dirty="0" smtClean="0"/>
              <a:t>These inconsistent results may sway searchers’ opinions or judgment to products or political events etc.</a:t>
            </a:r>
            <a:endParaRPr lang="en-US" dirty="0"/>
          </a:p>
        </p:txBody>
      </p:sp>
      <p:sp>
        <p:nvSpPr>
          <p:cNvPr id="6" name="Slide Number Placeholder 5"/>
          <p:cNvSpPr>
            <a:spLocks noGrp="1"/>
          </p:cNvSpPr>
          <p:nvPr>
            <p:ph type="sldNum" sz="quarter" idx="12"/>
          </p:nvPr>
        </p:nvSpPr>
        <p:spPr/>
        <p:txBody>
          <a:bodyPr/>
          <a:lstStyle/>
          <a:p>
            <a:fld id="{2ED6BB4D-ABBA-48E3-9A8A-2772AF4991B3}" type="slidenum">
              <a:rPr lang="en-US" smtClean="0"/>
              <a:t>4</a:t>
            </a:fld>
            <a:endParaRPr lang="en-US" dirty="0"/>
          </a:p>
        </p:txBody>
      </p:sp>
    </p:spTree>
    <p:extLst>
      <p:ext uri="{BB962C8B-B14F-4D97-AF65-F5344CB8AC3E}">
        <p14:creationId xmlns:p14="http://schemas.microsoft.com/office/powerpoint/2010/main" val="23438282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
            <a:ext cx="9144000" cy="451275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2ED6BB4D-ABBA-48E3-9A8A-2772AF4991B3}" type="slidenum">
              <a:rPr lang="en-US" smtClean="0"/>
              <a:t>5</a:t>
            </a:fld>
            <a:endParaRPr lang="en-US" dirty="0"/>
          </a:p>
        </p:txBody>
      </p:sp>
      <p:sp>
        <p:nvSpPr>
          <p:cNvPr id="6" name="TextBox 5"/>
          <p:cNvSpPr txBox="1"/>
          <p:nvPr/>
        </p:nvSpPr>
        <p:spPr>
          <a:xfrm>
            <a:off x="1072520" y="1561669"/>
            <a:ext cx="2989520" cy="584776"/>
          </a:xfrm>
          <a:prstGeom prst="rect">
            <a:avLst/>
          </a:prstGeom>
          <a:solidFill>
            <a:schemeClr val="bg1"/>
          </a:solidFill>
          <a:ln w="38100">
            <a:solidFill>
              <a:srgbClr val="C00000"/>
            </a:solidFill>
          </a:ln>
        </p:spPr>
        <p:txBody>
          <a:bodyPr wrap="none" rtlCol="0">
            <a:spAutoFit/>
          </a:bodyPr>
          <a:lstStyle/>
          <a:p>
            <a:r>
              <a:rPr lang="en-US" sz="3200" dirty="0" smtClean="0">
                <a:effectLst>
                  <a:outerShdw blurRad="38100" dist="38100" dir="2700000" algn="tl">
                    <a:srgbClr val="000000">
                      <a:alpha val="43137"/>
                    </a:srgbClr>
                  </a:outerShdw>
                </a:effectLst>
              </a:rPr>
              <a:t>From California</a:t>
            </a:r>
            <a:endParaRPr lang="en-US" sz="3200" dirty="0">
              <a:effectLst>
                <a:outerShdw blurRad="38100" dist="38100" dir="2700000" algn="tl">
                  <a:srgbClr val="000000">
                    <a:alpha val="43137"/>
                  </a:srgbClr>
                </a:outerShdw>
              </a:effectLst>
            </a:endParaRPr>
          </a:p>
        </p:txBody>
      </p:sp>
      <p:sp>
        <p:nvSpPr>
          <p:cNvPr id="7" name="TextBox 6"/>
          <p:cNvSpPr txBox="1"/>
          <p:nvPr/>
        </p:nvSpPr>
        <p:spPr>
          <a:xfrm>
            <a:off x="5111119" y="1559000"/>
            <a:ext cx="2716008" cy="584776"/>
          </a:xfrm>
          <a:prstGeom prst="rect">
            <a:avLst/>
          </a:prstGeom>
          <a:solidFill>
            <a:schemeClr val="bg1"/>
          </a:solidFill>
          <a:ln w="38100">
            <a:solidFill>
              <a:srgbClr val="C00000"/>
            </a:solidFill>
          </a:ln>
        </p:spPr>
        <p:txBody>
          <a:bodyPr wrap="none" rtlCol="0">
            <a:spAutoFit/>
          </a:bodyPr>
          <a:lstStyle/>
          <a:p>
            <a:r>
              <a:rPr lang="en-US" sz="3200" dirty="0" smtClean="0">
                <a:effectLst>
                  <a:outerShdw blurRad="38100" dist="38100" dir="2700000" algn="tl">
                    <a:srgbClr val="000000">
                      <a:alpha val="43137"/>
                    </a:srgbClr>
                  </a:outerShdw>
                </a:effectLst>
              </a:rPr>
              <a:t>From Georgia</a:t>
            </a:r>
            <a:endParaRPr lang="en-US" sz="3200" dirty="0">
              <a:effectLst>
                <a:outerShdw blurRad="38100" dist="38100" dir="2700000" algn="tl">
                  <a:srgbClr val="000000">
                    <a:alpha val="43137"/>
                  </a:srgbClr>
                </a:outerShdw>
              </a:effectLst>
            </a:endParaRPr>
          </a:p>
        </p:txBody>
      </p:sp>
      <p:sp>
        <p:nvSpPr>
          <p:cNvPr id="8" name="TextBox 7"/>
          <p:cNvSpPr txBox="1"/>
          <p:nvPr/>
        </p:nvSpPr>
        <p:spPr>
          <a:xfrm>
            <a:off x="2971801" y="571501"/>
            <a:ext cx="2808181" cy="584776"/>
          </a:xfrm>
          <a:prstGeom prst="rect">
            <a:avLst/>
          </a:prstGeom>
          <a:solidFill>
            <a:schemeClr val="bg1"/>
          </a:solidFill>
          <a:ln w="38100">
            <a:solidFill>
              <a:srgbClr val="C00000"/>
            </a:solidFill>
          </a:ln>
        </p:spPr>
        <p:txBody>
          <a:bodyPr wrap="none" rtlCol="0">
            <a:spAutoFit/>
          </a:bodyPr>
          <a:lstStyle/>
          <a:p>
            <a:r>
              <a:rPr lang="en-US" sz="3200" dirty="0" smtClean="0">
                <a:effectLst>
                  <a:outerShdw blurRad="38100" dist="38100" dir="2700000" algn="tl">
                    <a:srgbClr val="000000">
                      <a:alpha val="43137"/>
                    </a:srgbClr>
                  </a:outerShdw>
                </a:effectLst>
              </a:rPr>
              <a:t>Proposition 39</a:t>
            </a:r>
            <a:endParaRPr lang="en-US" sz="3200" dirty="0">
              <a:effectLst>
                <a:outerShdw blurRad="38100" dist="38100" dir="2700000" algn="tl">
                  <a:srgbClr val="000000">
                    <a:alpha val="43137"/>
                  </a:srgbClr>
                </a:outerShdw>
              </a:effectLst>
            </a:endParaRPr>
          </a:p>
        </p:txBody>
      </p:sp>
      <p:sp>
        <p:nvSpPr>
          <p:cNvPr id="9" name="Down Arrow 8"/>
          <p:cNvSpPr/>
          <p:nvPr/>
        </p:nvSpPr>
        <p:spPr>
          <a:xfrm rot="14173124">
            <a:off x="2669860" y="2038349"/>
            <a:ext cx="4572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95978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2" y="207644"/>
            <a:ext cx="8991600" cy="857250"/>
          </a:xfrm>
        </p:spPr>
        <p:txBody>
          <a:bodyPr/>
          <a:lstStyle/>
          <a:p>
            <a:r>
              <a:rPr lang="en-US" dirty="0" smtClean="0"/>
              <a:t>Bobble: Bursting the Filter Bubble</a:t>
            </a:r>
            <a:endParaRPr lang="en-US" dirty="0"/>
          </a:p>
        </p:txBody>
      </p:sp>
      <p:sp>
        <p:nvSpPr>
          <p:cNvPr id="3" name="Content Placeholder 2"/>
          <p:cNvSpPr>
            <a:spLocks noGrp="1"/>
          </p:cNvSpPr>
          <p:nvPr>
            <p:ph idx="1"/>
          </p:nvPr>
        </p:nvSpPr>
        <p:spPr>
          <a:xfrm>
            <a:off x="35176" y="922183"/>
            <a:ext cx="6801661" cy="3394472"/>
          </a:xfrm>
        </p:spPr>
        <p:txBody>
          <a:bodyPr/>
          <a:lstStyle/>
          <a:p>
            <a:pPr marL="285750" indent="-285750">
              <a:buFont typeface="Arial"/>
              <a:buChar char="•"/>
            </a:pPr>
            <a:r>
              <a:rPr lang="en-US" b="1" dirty="0" smtClean="0">
                <a:solidFill>
                  <a:srgbClr val="333399"/>
                </a:solidFill>
              </a:rPr>
              <a:t>Execute query</a:t>
            </a:r>
          </a:p>
          <a:p>
            <a:pPr marL="685800" lvl="2" indent="-285750">
              <a:buFont typeface="Arial"/>
              <a:buChar char="•"/>
            </a:pPr>
            <a:r>
              <a:rPr lang="en-US" dirty="0" smtClean="0"/>
              <a:t>As different users</a:t>
            </a:r>
          </a:p>
          <a:p>
            <a:pPr marL="685800" lvl="2" indent="-285750">
              <a:buFont typeface="Arial"/>
              <a:buChar char="•"/>
            </a:pPr>
            <a:r>
              <a:rPr lang="en-US" dirty="0"/>
              <a:t>D</a:t>
            </a:r>
            <a:r>
              <a:rPr lang="en-US" dirty="0" smtClean="0"/>
              <a:t>ifferent vantage points</a:t>
            </a:r>
          </a:p>
          <a:p>
            <a:pPr marL="685800" lvl="2" indent="-285750">
              <a:buFont typeface="Arial"/>
              <a:buChar char="•"/>
            </a:pPr>
            <a:r>
              <a:rPr lang="en-US" dirty="0" smtClean="0"/>
              <a:t>With different history (e.g., cookies)</a:t>
            </a:r>
            <a:endParaRPr lang="en-US" dirty="0"/>
          </a:p>
          <a:p>
            <a:pPr marL="285750" indent="-285750">
              <a:buFont typeface="Arial"/>
              <a:buChar char="•"/>
            </a:pPr>
            <a:r>
              <a:rPr lang="en-US" b="1" dirty="0" smtClean="0">
                <a:solidFill>
                  <a:srgbClr val="333399"/>
                </a:solidFill>
              </a:rPr>
              <a:t>Compare differences</a:t>
            </a:r>
            <a:r>
              <a:rPr lang="en-US" dirty="0" smtClean="0"/>
              <a:t> in results</a:t>
            </a:r>
          </a:p>
          <a:p>
            <a:pPr marL="685800" lvl="2" indent="-285750">
              <a:buFont typeface="Arial"/>
              <a:buChar char="•"/>
            </a:pPr>
            <a:r>
              <a:rPr lang="en-US" dirty="0" smtClean="0"/>
              <a:t>What shows up on the first page?</a:t>
            </a:r>
          </a:p>
          <a:p>
            <a:pPr marL="685800" lvl="2" indent="-285750">
              <a:buFont typeface="Arial"/>
              <a:buChar char="•"/>
            </a:pPr>
            <a:r>
              <a:rPr lang="en-US" dirty="0" smtClean="0"/>
              <a:t>Where does it show up?</a:t>
            </a:r>
          </a:p>
          <a:p>
            <a:pPr marL="685800" lvl="2" indent="-285750">
              <a:buFont typeface="Arial"/>
              <a:buChar char="•"/>
            </a:pPr>
            <a:r>
              <a:rPr lang="en-US" dirty="0" smtClean="0"/>
              <a:t>When it doesn’t appear, what are the possible explanations?</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6</a:t>
            </a:fld>
            <a:endParaRPr lang="en-US"/>
          </a:p>
        </p:txBody>
      </p:sp>
      <p:pic>
        <p:nvPicPr>
          <p:cNvPr id="5" name="Picture 4"/>
          <p:cNvPicPr>
            <a:picLocks noChangeAspect="1"/>
          </p:cNvPicPr>
          <p:nvPr/>
        </p:nvPicPr>
        <p:blipFill>
          <a:blip r:embed="rId2"/>
          <a:stretch>
            <a:fillRect/>
          </a:stretch>
        </p:blipFill>
        <p:spPr>
          <a:xfrm>
            <a:off x="2671722" y="900114"/>
            <a:ext cx="6451113" cy="1787370"/>
          </a:xfrm>
          <a:prstGeom prst="rect">
            <a:avLst/>
          </a:prstGeom>
        </p:spPr>
      </p:pic>
    </p:spTree>
    <p:extLst>
      <p:ext uri="{BB962C8B-B14F-4D97-AF65-F5344CB8AC3E}">
        <p14:creationId xmlns:p14="http://schemas.microsoft.com/office/powerpoint/2010/main" val="40562024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Bobble Architecture</a:t>
            </a:r>
            <a:endParaRPr lang="en-US" dirty="0"/>
          </a:p>
        </p:txBody>
      </p:sp>
      <p:sp>
        <p:nvSpPr>
          <p:cNvPr id="3" name="Date Placeholder 2"/>
          <p:cNvSpPr>
            <a:spLocks noGrp="1"/>
          </p:cNvSpPr>
          <p:nvPr>
            <p:ph type="dt" sz="half" idx="10"/>
          </p:nvPr>
        </p:nvSpPr>
        <p:spPr/>
        <p:txBody>
          <a:bodyPr/>
          <a:lstStyle/>
          <a:p>
            <a:fld id="{16E733B8-7E7D-4E42-A3D9-9767379E5384}" type="datetime1">
              <a:rPr lang="en-US" smtClean="0"/>
              <a:t>11/13/17</a:t>
            </a:fld>
            <a:endParaRPr lang="en-US"/>
          </a:p>
        </p:txBody>
      </p:sp>
      <p:sp>
        <p:nvSpPr>
          <p:cNvPr id="4" name="Footer Placeholder 3"/>
          <p:cNvSpPr>
            <a:spLocks noGrp="1"/>
          </p:cNvSpPr>
          <p:nvPr>
            <p:ph type="ftr" sz="quarter" idx="11"/>
          </p:nvPr>
        </p:nvSpPr>
        <p:spPr/>
        <p:txBody>
          <a:bodyPr/>
          <a:lstStyle/>
          <a:p>
            <a:r>
              <a:rPr lang="en-US" smtClean="0"/>
              <a:t>http://bobble.gtisc.gatech.edu/</a:t>
            </a:r>
            <a:endParaRPr lang="en-US"/>
          </a:p>
        </p:txBody>
      </p:sp>
      <p:sp>
        <p:nvSpPr>
          <p:cNvPr id="5" name="Slide Number Placeholder 4"/>
          <p:cNvSpPr>
            <a:spLocks noGrp="1"/>
          </p:cNvSpPr>
          <p:nvPr>
            <p:ph type="sldNum" sz="quarter" idx="12"/>
          </p:nvPr>
        </p:nvSpPr>
        <p:spPr/>
        <p:txBody>
          <a:bodyPr/>
          <a:lstStyle/>
          <a:p>
            <a:fld id="{2ED6BB4D-ABBA-48E3-9A8A-2772AF4991B3}" type="slidenum">
              <a:rPr lang="en-US" smtClean="0"/>
              <a:t>7</a:t>
            </a:fld>
            <a:endParaRPr lang="en-US"/>
          </a:p>
        </p:txBody>
      </p:sp>
      <p:pic>
        <p:nvPicPr>
          <p:cNvPr id="1028" name="Picture 4" descr="http://www.tophostgames.com/wp-content/uploads/2013/09/computer-user-iconibm-lotus-symphony---gallery--user-icon-in-blue-otgtdhuj.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126441"/>
            <a:ext cx="1462202" cy="8858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icons.iconarchive.com/icons/visualpharm/icons8-metro-style/512/It-Infrastructur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551" y="3474933"/>
            <a:ext cx="1084119" cy="81308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api.ning.com/files/58v-ee3J3CKynDP9SP5XWVzvdxL772zI2e2L4c7c8D6Ngtj8lHlRwqORTjPaxBcqCWvIW36Sjw*ZaU9Hhq5G0Kvl-kUR3LS8/google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1095663"/>
            <a:ext cx="2057400" cy="64293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gmkfreelogos.com/logos/P/img/PlanetLab.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2452" y="2303329"/>
            <a:ext cx="19050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97848" y="1240615"/>
            <a:ext cx="1379352" cy="9501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50248" y="1354915"/>
            <a:ext cx="1379352" cy="9501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2648" y="1469215"/>
            <a:ext cx="1379352" cy="9501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55048" y="1583515"/>
            <a:ext cx="1379352" cy="9501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7448" y="1697815"/>
            <a:ext cx="1379352" cy="95012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V="1">
            <a:off x="1767002" y="1412066"/>
            <a:ext cx="1108210" cy="92362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67002" y="3050367"/>
            <a:ext cx="1585798" cy="876299"/>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8748857">
            <a:off x="1115095" y="1419784"/>
            <a:ext cx="1860906" cy="461665"/>
          </a:xfrm>
          <a:prstGeom prst="rect">
            <a:avLst/>
          </a:prstGeom>
          <a:noFill/>
        </p:spPr>
        <p:txBody>
          <a:bodyPr wrap="none" rtlCol="0">
            <a:spAutoFit/>
          </a:bodyPr>
          <a:lstStyle/>
          <a:p>
            <a:r>
              <a:rPr lang="en-US" sz="2400" dirty="0" smtClean="0"/>
              <a:t>Search term</a:t>
            </a:r>
            <a:endParaRPr lang="en-US" sz="2400" dirty="0"/>
          </a:p>
        </p:txBody>
      </p:sp>
      <p:sp>
        <p:nvSpPr>
          <p:cNvPr id="26" name="TextBox 25"/>
          <p:cNvSpPr txBox="1"/>
          <p:nvPr/>
        </p:nvSpPr>
        <p:spPr>
          <a:xfrm rot="2197508">
            <a:off x="1802075" y="3001992"/>
            <a:ext cx="1860906" cy="461665"/>
          </a:xfrm>
          <a:prstGeom prst="rect">
            <a:avLst/>
          </a:prstGeom>
          <a:noFill/>
        </p:spPr>
        <p:txBody>
          <a:bodyPr wrap="none" rtlCol="0">
            <a:spAutoFit/>
          </a:bodyPr>
          <a:lstStyle/>
          <a:p>
            <a:r>
              <a:rPr lang="en-US" sz="2400" dirty="0" smtClean="0"/>
              <a:t>Search term</a:t>
            </a:r>
            <a:endParaRPr lang="en-US" sz="2400" dirty="0"/>
          </a:p>
        </p:txBody>
      </p:sp>
      <p:cxnSp>
        <p:nvCxnSpPr>
          <p:cNvPr id="27" name="Straight Arrow Connector 26"/>
          <p:cNvCxnSpPr/>
          <p:nvPr/>
        </p:nvCxnSpPr>
        <p:spPr>
          <a:xfrm flipV="1">
            <a:off x="5100338" y="3251648"/>
            <a:ext cx="1749911" cy="510144"/>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5181600" y="1412066"/>
            <a:ext cx="1447800" cy="22860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20274335">
            <a:off x="4749968" y="3131259"/>
            <a:ext cx="1860906" cy="461665"/>
          </a:xfrm>
          <a:prstGeom prst="rect">
            <a:avLst/>
          </a:prstGeom>
          <a:noFill/>
        </p:spPr>
        <p:txBody>
          <a:bodyPr wrap="none" rtlCol="0">
            <a:spAutoFit/>
          </a:bodyPr>
          <a:lstStyle/>
          <a:p>
            <a:r>
              <a:rPr lang="en-US" sz="2400" dirty="0" smtClean="0"/>
              <a:t>Search term</a:t>
            </a:r>
            <a:endParaRPr lang="en-US" sz="2400" dirty="0"/>
          </a:p>
        </p:txBody>
      </p:sp>
      <p:sp>
        <p:nvSpPr>
          <p:cNvPr id="38" name="TextBox 37"/>
          <p:cNvSpPr txBox="1"/>
          <p:nvPr/>
        </p:nvSpPr>
        <p:spPr>
          <a:xfrm rot="683830">
            <a:off x="5047017" y="1019586"/>
            <a:ext cx="1860906" cy="461665"/>
          </a:xfrm>
          <a:prstGeom prst="rect">
            <a:avLst/>
          </a:prstGeom>
          <a:noFill/>
        </p:spPr>
        <p:txBody>
          <a:bodyPr wrap="none" rtlCol="0">
            <a:spAutoFit/>
          </a:bodyPr>
          <a:lstStyle/>
          <a:p>
            <a:r>
              <a:rPr lang="en-US" sz="2400" dirty="0" smtClean="0"/>
              <a:t>Search term</a:t>
            </a:r>
            <a:endParaRPr lang="en-US" sz="2400" dirty="0"/>
          </a:p>
        </p:txBody>
      </p:sp>
      <p:cxnSp>
        <p:nvCxnSpPr>
          <p:cNvPr id="40" name="Straight Arrow Connector 39"/>
          <p:cNvCxnSpPr>
            <a:endCxn id="1028" idx="3"/>
          </p:cNvCxnSpPr>
          <p:nvPr/>
        </p:nvCxnSpPr>
        <p:spPr>
          <a:xfrm flipH="1">
            <a:off x="1919402" y="1674444"/>
            <a:ext cx="1132808" cy="894909"/>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8748857">
            <a:off x="1799286" y="2019861"/>
            <a:ext cx="2151851" cy="461665"/>
          </a:xfrm>
          <a:prstGeom prst="rect">
            <a:avLst/>
          </a:prstGeom>
          <a:noFill/>
        </p:spPr>
        <p:txBody>
          <a:bodyPr wrap="none" rtlCol="0">
            <a:spAutoFit/>
          </a:bodyPr>
          <a:lstStyle/>
          <a:p>
            <a:r>
              <a:rPr lang="en-US" sz="2400" dirty="0" smtClean="0"/>
              <a:t>Search results</a:t>
            </a:r>
            <a:endParaRPr lang="en-US" sz="2400" dirty="0"/>
          </a:p>
        </p:txBody>
      </p:sp>
      <p:sp>
        <p:nvSpPr>
          <p:cNvPr id="48" name="TextBox 47"/>
          <p:cNvSpPr txBox="1"/>
          <p:nvPr/>
        </p:nvSpPr>
        <p:spPr>
          <a:xfrm>
            <a:off x="3193254" y="4282902"/>
            <a:ext cx="2135020" cy="461665"/>
          </a:xfrm>
          <a:prstGeom prst="rect">
            <a:avLst/>
          </a:prstGeom>
          <a:noFill/>
        </p:spPr>
        <p:txBody>
          <a:bodyPr wrap="none" rtlCol="0">
            <a:spAutoFit/>
          </a:bodyPr>
          <a:lstStyle/>
          <a:p>
            <a:r>
              <a:rPr lang="en-US" sz="2400" dirty="0" smtClean="0"/>
              <a:t>Bobble Server</a:t>
            </a:r>
            <a:endParaRPr lang="en-US" sz="2400" dirty="0"/>
          </a:p>
        </p:txBody>
      </p:sp>
      <p:cxnSp>
        <p:nvCxnSpPr>
          <p:cNvPr id="51" name="Straight Arrow Connector 50"/>
          <p:cNvCxnSpPr/>
          <p:nvPr/>
        </p:nvCxnSpPr>
        <p:spPr>
          <a:xfrm flipH="1" flipV="1">
            <a:off x="1614096" y="3344392"/>
            <a:ext cx="1510104" cy="81087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9749">
            <a:off x="1061668" y="3699167"/>
            <a:ext cx="2151851" cy="461665"/>
          </a:xfrm>
          <a:prstGeom prst="rect">
            <a:avLst/>
          </a:prstGeom>
          <a:noFill/>
        </p:spPr>
        <p:txBody>
          <a:bodyPr wrap="none" rtlCol="0">
            <a:spAutoFit/>
          </a:bodyPr>
          <a:lstStyle/>
          <a:p>
            <a:r>
              <a:rPr lang="en-US" sz="2400" dirty="0" smtClean="0"/>
              <a:t>Search results</a:t>
            </a:r>
            <a:endParaRPr lang="en-US" sz="2400" dirty="0"/>
          </a:p>
        </p:txBody>
      </p:sp>
      <p:cxnSp>
        <p:nvCxnSpPr>
          <p:cNvPr id="55" name="Straight Arrow Connector 54"/>
          <p:cNvCxnSpPr/>
          <p:nvPr/>
        </p:nvCxnSpPr>
        <p:spPr>
          <a:xfrm flipH="1">
            <a:off x="5181601" y="3506720"/>
            <a:ext cx="1743265" cy="51290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20274335">
            <a:off x="5205876" y="3722387"/>
            <a:ext cx="2151851" cy="461665"/>
          </a:xfrm>
          <a:prstGeom prst="rect">
            <a:avLst/>
          </a:prstGeom>
          <a:noFill/>
        </p:spPr>
        <p:txBody>
          <a:bodyPr wrap="none" rtlCol="0">
            <a:spAutoFit/>
          </a:bodyPr>
          <a:lstStyle/>
          <a:p>
            <a:r>
              <a:rPr lang="en-US" sz="2400" dirty="0" smtClean="0"/>
              <a:t>Search results</a:t>
            </a:r>
            <a:endParaRPr lang="en-US" sz="2400" dirty="0"/>
          </a:p>
        </p:txBody>
      </p:sp>
      <p:cxnSp>
        <p:nvCxnSpPr>
          <p:cNvPr id="60" name="Straight Arrow Connector 59"/>
          <p:cNvCxnSpPr/>
          <p:nvPr/>
        </p:nvCxnSpPr>
        <p:spPr>
          <a:xfrm>
            <a:off x="5149644" y="1640665"/>
            <a:ext cx="1403556" cy="230306"/>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683830">
            <a:off x="4754208" y="1743057"/>
            <a:ext cx="2151851" cy="461665"/>
          </a:xfrm>
          <a:prstGeom prst="rect">
            <a:avLst/>
          </a:prstGeom>
          <a:noFill/>
        </p:spPr>
        <p:txBody>
          <a:bodyPr wrap="none" rtlCol="0">
            <a:spAutoFit/>
          </a:bodyPr>
          <a:lstStyle/>
          <a:p>
            <a:r>
              <a:rPr lang="en-US" sz="2400" dirty="0" smtClean="0"/>
              <a:t>Search results</a:t>
            </a:r>
            <a:endParaRPr lang="en-US" sz="2400" dirty="0"/>
          </a:p>
        </p:txBody>
      </p:sp>
      <p:sp>
        <p:nvSpPr>
          <p:cNvPr id="65" name="TextBox 64"/>
          <p:cNvSpPr txBox="1"/>
          <p:nvPr/>
        </p:nvSpPr>
        <p:spPr>
          <a:xfrm>
            <a:off x="76200" y="2951767"/>
            <a:ext cx="1878339" cy="461665"/>
          </a:xfrm>
          <a:prstGeom prst="rect">
            <a:avLst/>
          </a:prstGeom>
          <a:noFill/>
        </p:spPr>
        <p:txBody>
          <a:bodyPr wrap="none" rtlCol="0">
            <a:spAutoFit/>
          </a:bodyPr>
          <a:lstStyle/>
          <a:p>
            <a:r>
              <a:rPr lang="en-US" sz="2400" dirty="0" smtClean="0"/>
              <a:t>Bobble User</a:t>
            </a:r>
            <a:endParaRPr lang="en-US" sz="2400" dirty="0"/>
          </a:p>
        </p:txBody>
      </p:sp>
      <p:sp>
        <p:nvSpPr>
          <p:cNvPr id="6" name="Down Arrow 5"/>
          <p:cNvSpPr/>
          <p:nvPr/>
        </p:nvSpPr>
        <p:spPr>
          <a:xfrm>
            <a:off x="609600" y="1469216"/>
            <a:ext cx="692850" cy="589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a:off x="3813536" y="2657087"/>
            <a:ext cx="692850" cy="589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a:off x="7689150" y="661058"/>
            <a:ext cx="692850" cy="5893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8362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3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53" presetClass="entr" presetSubtype="16"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500" fill="hold"/>
                                        <p:tgtEl>
                                          <p:spTgt spid="38"/>
                                        </p:tgtEl>
                                        <p:attrNameLst>
                                          <p:attrName>ppt_w</p:attrName>
                                        </p:attrNameLst>
                                      </p:cBhvr>
                                      <p:tavLst>
                                        <p:tav tm="0">
                                          <p:val>
                                            <p:fltVal val="0"/>
                                          </p:val>
                                        </p:tav>
                                        <p:tav tm="100000">
                                          <p:val>
                                            <p:strVal val="#ppt_w"/>
                                          </p:val>
                                        </p:tav>
                                      </p:tavLst>
                                    </p:anim>
                                    <p:anim calcmode="lin" valueType="num">
                                      <p:cBhvr>
                                        <p:cTn id="64" dur="500" fill="hold"/>
                                        <p:tgtEl>
                                          <p:spTgt spid="38"/>
                                        </p:tgtEl>
                                        <p:attrNameLst>
                                          <p:attrName>ppt_h</p:attrName>
                                        </p:attrNameLst>
                                      </p:cBhvr>
                                      <p:tavLst>
                                        <p:tav tm="0">
                                          <p:val>
                                            <p:fltVal val="0"/>
                                          </p:val>
                                        </p:tav>
                                        <p:tav tm="100000">
                                          <p:val>
                                            <p:strVal val="#ppt_h"/>
                                          </p:val>
                                        </p:tav>
                                      </p:tavLst>
                                    </p:anim>
                                    <p:animEffect transition="in" filter="fade">
                                      <p:cBhvr>
                                        <p:cTn id="65" dur="500"/>
                                        <p:tgtEl>
                                          <p:spTgt spid="38"/>
                                        </p:tgtEl>
                                      </p:cBhvr>
                                    </p:animEffect>
                                  </p:childTnLst>
                                </p:cTn>
                              </p:par>
                              <p:par>
                                <p:cTn id="66" presetID="53" presetClass="entr" presetSubtype="16"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p:cTn id="80" dur="500" fill="hold"/>
                                        <p:tgtEl>
                                          <p:spTgt spid="47"/>
                                        </p:tgtEl>
                                        <p:attrNameLst>
                                          <p:attrName>ppt_w</p:attrName>
                                        </p:attrNameLst>
                                      </p:cBhvr>
                                      <p:tavLst>
                                        <p:tav tm="0">
                                          <p:val>
                                            <p:fltVal val="0"/>
                                          </p:val>
                                        </p:tav>
                                        <p:tav tm="100000">
                                          <p:val>
                                            <p:strVal val="#ppt_w"/>
                                          </p:val>
                                        </p:tav>
                                      </p:tavLst>
                                    </p:anim>
                                    <p:anim calcmode="lin" valueType="num">
                                      <p:cBhvr>
                                        <p:cTn id="81" dur="500" fill="hold"/>
                                        <p:tgtEl>
                                          <p:spTgt spid="47"/>
                                        </p:tgtEl>
                                        <p:attrNameLst>
                                          <p:attrName>ppt_h</p:attrName>
                                        </p:attrNameLst>
                                      </p:cBhvr>
                                      <p:tavLst>
                                        <p:tav tm="0">
                                          <p:val>
                                            <p:fltVal val="0"/>
                                          </p:val>
                                        </p:tav>
                                        <p:tav tm="100000">
                                          <p:val>
                                            <p:strVal val="#ppt_h"/>
                                          </p:val>
                                        </p:tav>
                                      </p:tavLst>
                                    </p:anim>
                                    <p:animEffect transition="in" filter="fade">
                                      <p:cBhvr>
                                        <p:cTn id="82" dur="500"/>
                                        <p:tgtEl>
                                          <p:spTgt spid="47"/>
                                        </p:tgtEl>
                                      </p:cBhvr>
                                    </p:animEffect>
                                  </p:childTnLst>
                                </p:cTn>
                              </p:par>
                              <p:par>
                                <p:cTn id="83" presetID="53" presetClass="entr" presetSubtype="16"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500" fill="hold"/>
                                        <p:tgtEl>
                                          <p:spTgt spid="60"/>
                                        </p:tgtEl>
                                        <p:attrNameLst>
                                          <p:attrName>ppt_w</p:attrName>
                                        </p:attrNameLst>
                                      </p:cBhvr>
                                      <p:tavLst>
                                        <p:tav tm="0">
                                          <p:val>
                                            <p:fltVal val="0"/>
                                          </p:val>
                                        </p:tav>
                                        <p:tav tm="100000">
                                          <p:val>
                                            <p:strVal val="#ppt_w"/>
                                          </p:val>
                                        </p:tav>
                                      </p:tavLst>
                                    </p:anim>
                                    <p:anim calcmode="lin" valueType="num">
                                      <p:cBhvr>
                                        <p:cTn id="86" dur="500" fill="hold"/>
                                        <p:tgtEl>
                                          <p:spTgt spid="60"/>
                                        </p:tgtEl>
                                        <p:attrNameLst>
                                          <p:attrName>ppt_h</p:attrName>
                                        </p:attrNameLst>
                                      </p:cBhvr>
                                      <p:tavLst>
                                        <p:tav tm="0">
                                          <p:val>
                                            <p:fltVal val="0"/>
                                          </p:val>
                                        </p:tav>
                                        <p:tav tm="100000">
                                          <p:val>
                                            <p:strVal val="#ppt_h"/>
                                          </p:val>
                                        </p:tav>
                                      </p:tavLst>
                                    </p:anim>
                                    <p:animEffect transition="in" filter="fade">
                                      <p:cBhvr>
                                        <p:cTn id="87" dur="500"/>
                                        <p:tgtEl>
                                          <p:spTgt spid="60"/>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p:cTn id="90" dur="500" fill="hold"/>
                                        <p:tgtEl>
                                          <p:spTgt spid="64"/>
                                        </p:tgtEl>
                                        <p:attrNameLst>
                                          <p:attrName>ppt_w</p:attrName>
                                        </p:attrNameLst>
                                      </p:cBhvr>
                                      <p:tavLst>
                                        <p:tav tm="0">
                                          <p:val>
                                            <p:fltVal val="0"/>
                                          </p:val>
                                        </p:tav>
                                        <p:tav tm="100000">
                                          <p:val>
                                            <p:strVal val="#ppt_w"/>
                                          </p:val>
                                        </p:tav>
                                      </p:tavLst>
                                    </p:anim>
                                    <p:anim calcmode="lin" valueType="num">
                                      <p:cBhvr>
                                        <p:cTn id="91" dur="500" fill="hold"/>
                                        <p:tgtEl>
                                          <p:spTgt spid="64"/>
                                        </p:tgtEl>
                                        <p:attrNameLst>
                                          <p:attrName>ppt_h</p:attrName>
                                        </p:attrNameLst>
                                      </p:cBhvr>
                                      <p:tavLst>
                                        <p:tav tm="0">
                                          <p:val>
                                            <p:fltVal val="0"/>
                                          </p:val>
                                        </p:tav>
                                        <p:tav tm="100000">
                                          <p:val>
                                            <p:strVal val="#ppt_h"/>
                                          </p:val>
                                        </p:tav>
                                      </p:tavLst>
                                    </p:anim>
                                    <p:animEffect transition="in" filter="fade">
                                      <p:cBhvr>
                                        <p:cTn id="92" dur="500"/>
                                        <p:tgtEl>
                                          <p:spTgt spid="64"/>
                                        </p:tgtEl>
                                      </p:cBhvr>
                                    </p:animEffect>
                                  </p:childTnLst>
                                </p:cTn>
                              </p:par>
                            </p:childTnLst>
                          </p:cTn>
                        </p:par>
                        <p:par>
                          <p:cTn id="93" fill="hold">
                            <p:stCondLst>
                              <p:cond delay="500"/>
                            </p:stCondLst>
                            <p:childTnLst>
                              <p:par>
                                <p:cTn id="94" presetID="53" presetClass="entr" presetSubtype="16" fill="hold" nodeType="after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500" fill="hold"/>
                                        <p:tgtEl>
                                          <p:spTgt spid="55"/>
                                        </p:tgtEl>
                                        <p:attrNameLst>
                                          <p:attrName>ppt_w</p:attrName>
                                        </p:attrNameLst>
                                      </p:cBhvr>
                                      <p:tavLst>
                                        <p:tav tm="0">
                                          <p:val>
                                            <p:fltVal val="0"/>
                                          </p:val>
                                        </p:tav>
                                        <p:tav tm="100000">
                                          <p:val>
                                            <p:strVal val="#ppt_w"/>
                                          </p:val>
                                        </p:tav>
                                      </p:tavLst>
                                    </p:anim>
                                    <p:anim calcmode="lin" valueType="num">
                                      <p:cBhvr>
                                        <p:cTn id="97" dur="500" fill="hold"/>
                                        <p:tgtEl>
                                          <p:spTgt spid="55"/>
                                        </p:tgtEl>
                                        <p:attrNameLst>
                                          <p:attrName>ppt_h</p:attrName>
                                        </p:attrNameLst>
                                      </p:cBhvr>
                                      <p:tavLst>
                                        <p:tav tm="0">
                                          <p:val>
                                            <p:fltVal val="0"/>
                                          </p:val>
                                        </p:tav>
                                        <p:tav tm="100000">
                                          <p:val>
                                            <p:strVal val="#ppt_h"/>
                                          </p:val>
                                        </p:tav>
                                      </p:tavLst>
                                    </p:anim>
                                    <p:animEffect transition="in" filter="fade">
                                      <p:cBhvr>
                                        <p:cTn id="98" dur="500"/>
                                        <p:tgtEl>
                                          <p:spTgt spid="5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p:cTn id="101" dur="500" fill="hold"/>
                                        <p:tgtEl>
                                          <p:spTgt spid="59"/>
                                        </p:tgtEl>
                                        <p:attrNameLst>
                                          <p:attrName>ppt_w</p:attrName>
                                        </p:attrNameLst>
                                      </p:cBhvr>
                                      <p:tavLst>
                                        <p:tav tm="0">
                                          <p:val>
                                            <p:fltVal val="0"/>
                                          </p:val>
                                        </p:tav>
                                        <p:tav tm="100000">
                                          <p:val>
                                            <p:strVal val="#ppt_w"/>
                                          </p:val>
                                        </p:tav>
                                      </p:tavLst>
                                    </p:anim>
                                    <p:anim calcmode="lin" valueType="num">
                                      <p:cBhvr>
                                        <p:cTn id="102" dur="500" fill="hold"/>
                                        <p:tgtEl>
                                          <p:spTgt spid="59"/>
                                        </p:tgtEl>
                                        <p:attrNameLst>
                                          <p:attrName>ppt_h</p:attrName>
                                        </p:attrNameLst>
                                      </p:cBhvr>
                                      <p:tavLst>
                                        <p:tav tm="0">
                                          <p:val>
                                            <p:fltVal val="0"/>
                                          </p:val>
                                        </p:tav>
                                        <p:tav tm="100000">
                                          <p:val>
                                            <p:strVal val="#ppt_h"/>
                                          </p:val>
                                        </p:tav>
                                      </p:tavLst>
                                    </p:anim>
                                    <p:animEffect transition="in" filter="fade">
                                      <p:cBhvr>
                                        <p:cTn id="103" dur="500"/>
                                        <p:tgtEl>
                                          <p:spTgt spid="59"/>
                                        </p:tgtEl>
                                      </p:cBhvr>
                                    </p:animEffect>
                                  </p:childTnLst>
                                </p:cTn>
                              </p:par>
                            </p:childTnLst>
                          </p:cTn>
                        </p:par>
                        <p:par>
                          <p:cTn id="104" fill="hold">
                            <p:stCondLst>
                              <p:cond delay="1000"/>
                            </p:stCondLst>
                            <p:childTnLst>
                              <p:par>
                                <p:cTn id="105" presetID="53" presetClass="entr" presetSubtype="16" fill="hold" grpId="0" nodeType="after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childTnLst>
                                </p:cTn>
                              </p:par>
                              <p:par>
                                <p:cTn id="110" presetID="53" presetClass="entr" presetSubtype="16"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 calcmode="lin" valueType="num">
                                      <p:cBhvr>
                                        <p:cTn id="112" dur="500" fill="hold"/>
                                        <p:tgtEl>
                                          <p:spTgt spid="51"/>
                                        </p:tgtEl>
                                        <p:attrNameLst>
                                          <p:attrName>ppt_w</p:attrName>
                                        </p:attrNameLst>
                                      </p:cBhvr>
                                      <p:tavLst>
                                        <p:tav tm="0">
                                          <p:val>
                                            <p:fltVal val="0"/>
                                          </p:val>
                                        </p:tav>
                                        <p:tav tm="100000">
                                          <p:val>
                                            <p:strVal val="#ppt_w"/>
                                          </p:val>
                                        </p:tav>
                                      </p:tavLst>
                                    </p:anim>
                                    <p:anim calcmode="lin" valueType="num">
                                      <p:cBhvr>
                                        <p:cTn id="113" dur="500" fill="hold"/>
                                        <p:tgtEl>
                                          <p:spTgt spid="51"/>
                                        </p:tgtEl>
                                        <p:attrNameLst>
                                          <p:attrName>ppt_h</p:attrName>
                                        </p:attrNameLst>
                                      </p:cBhvr>
                                      <p:tavLst>
                                        <p:tav tm="0">
                                          <p:val>
                                            <p:fltVal val="0"/>
                                          </p:val>
                                        </p:tav>
                                        <p:tav tm="100000">
                                          <p:val>
                                            <p:strVal val="#ppt_h"/>
                                          </p:val>
                                        </p:tav>
                                      </p:tavLst>
                                    </p:anim>
                                    <p:animEffect transition="in" filter="fade">
                                      <p:cBhvr>
                                        <p:cTn id="1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37" grpId="0"/>
      <p:bldP spid="38" grpId="0"/>
      <p:bldP spid="47" grpId="0"/>
      <p:bldP spid="54" grpId="0"/>
      <p:bldP spid="59" grpId="0"/>
      <p:bldP spid="64" grpId="0"/>
      <p:bldP spid="6" grpId="0" animBg="1"/>
      <p:bldP spid="6" grpId="1" animBg="1"/>
      <p:bldP spid="34" grpId="0" animBg="1"/>
      <p:bldP spid="34" grpId="1" animBg="1"/>
      <p:bldP spid="35" grpId="0" animBg="1"/>
      <p:bldP spid="3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User Interface of Bobble</a:t>
            </a:r>
            <a:endParaRPr lang="en-US" dirty="0"/>
          </a:p>
        </p:txBody>
      </p:sp>
      <p:sp>
        <p:nvSpPr>
          <p:cNvPr id="5" name="Slide Number Placeholder 4"/>
          <p:cNvSpPr>
            <a:spLocks noGrp="1"/>
          </p:cNvSpPr>
          <p:nvPr>
            <p:ph type="sldNum" sz="quarter" idx="12"/>
          </p:nvPr>
        </p:nvSpPr>
        <p:spPr/>
        <p:txBody>
          <a:bodyPr/>
          <a:lstStyle/>
          <a:p>
            <a:fld id="{2ED6BB4D-ABBA-48E3-9A8A-2772AF4991B3}" type="slidenum">
              <a:rPr lang="en-US" smtClean="0"/>
              <a:t>8</a:t>
            </a:fld>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6" y="930796"/>
            <a:ext cx="9107214" cy="3812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876800" y="1828800"/>
            <a:ext cx="3581400" cy="19431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188938">
            <a:off x="5154187" y="3028950"/>
            <a:ext cx="5334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188938">
            <a:off x="5077987" y="3483952"/>
            <a:ext cx="5334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81800" y="1028700"/>
            <a:ext cx="1600200" cy="74295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029200" y="1028700"/>
            <a:ext cx="1600200" cy="74295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7429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sz="3600" dirty="0" smtClean="0"/>
              <a:t>Can we expose search inconsistencies?</a:t>
            </a:r>
          </a:p>
          <a:p>
            <a:endParaRPr lang="en-US" sz="3600" dirty="0"/>
          </a:p>
          <a:p>
            <a:r>
              <a:rPr lang="en-US" sz="3600" dirty="0" smtClean="0"/>
              <a:t> What is the nature of inconsistencies?</a:t>
            </a:r>
            <a:endParaRPr lang="en-US" sz="3600" dirty="0"/>
          </a:p>
        </p:txBody>
      </p:sp>
      <p:sp>
        <p:nvSpPr>
          <p:cNvPr id="6" name="Slide Number Placeholder 5"/>
          <p:cNvSpPr>
            <a:spLocks noGrp="1"/>
          </p:cNvSpPr>
          <p:nvPr>
            <p:ph type="sldNum" sz="quarter" idx="12"/>
          </p:nvPr>
        </p:nvSpPr>
        <p:spPr/>
        <p:txBody>
          <a:bodyPr/>
          <a:lstStyle/>
          <a:p>
            <a:fld id="{2ED6BB4D-ABBA-48E3-9A8A-2772AF4991B3}" type="slidenum">
              <a:rPr lang="en-US" smtClean="0"/>
              <a:t>9</a:t>
            </a:fld>
            <a:endParaRPr lang="en-US" dirty="0"/>
          </a:p>
        </p:txBody>
      </p:sp>
    </p:spTree>
    <p:extLst>
      <p:ext uri="{BB962C8B-B14F-4D97-AF65-F5344CB8AC3E}">
        <p14:creationId xmlns:p14="http://schemas.microsoft.com/office/powerpoint/2010/main" val="21262973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4669</TotalTime>
  <Words>1649</Words>
  <Application>Microsoft Macintosh PowerPoint</Application>
  <PresentationFormat>On-screen Show (16:9)</PresentationFormat>
  <Paragraphs>277</Paragraphs>
  <Slides>28</Slides>
  <Notes>17</Notes>
  <HiddenSlides>3</HiddenSlides>
  <MMClips>1</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1_Default Design</vt:lpstr>
      <vt:lpstr>Filter Bubbles</vt:lpstr>
      <vt:lpstr>PowerPoint Presentation</vt:lpstr>
      <vt:lpstr>Personalization as  “Filter Bubble”</vt:lpstr>
      <vt:lpstr>Motivation</vt:lpstr>
      <vt:lpstr>PowerPoint Presentation</vt:lpstr>
      <vt:lpstr>Bobble: Bursting the Filter Bubble</vt:lpstr>
      <vt:lpstr>Bobble Architecture</vt:lpstr>
      <vt:lpstr>User Interface of Bobble</vt:lpstr>
      <vt:lpstr>Questions</vt:lpstr>
      <vt:lpstr>Roadmap</vt:lpstr>
      <vt:lpstr>Requirements for Data Collection</vt:lpstr>
      <vt:lpstr>Results Customized by User Profiles</vt:lpstr>
      <vt:lpstr>Statistics</vt:lpstr>
      <vt:lpstr>Geographic Distribution of Queries</vt:lpstr>
      <vt:lpstr>Effects of Geography</vt:lpstr>
      <vt:lpstr>PowerPoint Presentation</vt:lpstr>
      <vt:lpstr>Effects of User Profile</vt:lpstr>
      <vt:lpstr>Summary of Inconsistencies  (Effects of Geography)</vt:lpstr>
      <vt:lpstr>Summary of Inconsistencies (Effects of User Profile)</vt:lpstr>
      <vt:lpstr>Comparison</vt:lpstr>
      <vt:lpstr>Comparison (cont.)</vt:lpstr>
      <vt:lpstr>Conclusion</vt:lpstr>
      <vt:lpstr>Happens for News, Too…</vt:lpstr>
      <vt:lpstr>What about bad inputs?</vt:lpstr>
      <vt:lpstr>Pollution Attack</vt:lpstr>
      <vt:lpstr>Pollution Attack</vt:lpstr>
      <vt:lpstr>Pollution Attack on Search Engine</vt:lpstr>
      <vt:lpstr>Pollution Attacks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Filter Bubbles</dc:title>
  <dc:creator>Nick Feamster</dc:creator>
  <cp:lastModifiedBy>Nick Feamster</cp:lastModifiedBy>
  <cp:revision>7</cp:revision>
  <dcterms:created xsi:type="dcterms:W3CDTF">2017-11-08T14:18:19Z</dcterms:created>
  <dcterms:modified xsi:type="dcterms:W3CDTF">2017-11-16T18:21:37Z</dcterms:modified>
</cp:coreProperties>
</file>